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7" r:id="rId2"/>
    <p:sldId id="266" r:id="rId3"/>
    <p:sldId id="258" r:id="rId4"/>
    <p:sldId id="259" r:id="rId5"/>
    <p:sldId id="260" r:id="rId6"/>
    <p:sldId id="261" r:id="rId7"/>
    <p:sldId id="262" r:id="rId8"/>
    <p:sldId id="263" r:id="rId9"/>
    <p:sldId id="264" r:id="rId10"/>
    <p:sldId id="268" r:id="rId11"/>
    <p:sldId id="265" r:id="rId12"/>
    <p:sldId id="274" r:id="rId13"/>
    <p:sldId id="294" r:id="rId14"/>
    <p:sldId id="289" r:id="rId15"/>
    <p:sldId id="283" r:id="rId16"/>
    <p:sldId id="295" r:id="rId17"/>
    <p:sldId id="287" r:id="rId18"/>
    <p:sldId id="269" r:id="rId19"/>
    <p:sldId id="275" r:id="rId20"/>
    <p:sldId id="291" r:id="rId21"/>
    <p:sldId id="292" r:id="rId22"/>
    <p:sldId id="279" r:id="rId23"/>
    <p:sldId id="278" r:id="rId24"/>
    <p:sldId id="286" r:id="rId25"/>
    <p:sldId id="273" r:id="rId26"/>
    <p:sldId id="293" r:id="rId27"/>
    <p:sldId id="285" r:id="rId28"/>
    <p:sldId id="288" r:id="rId29"/>
    <p:sldId id="281" r:id="rId30"/>
    <p:sldId id="290" r:id="rId31"/>
    <p:sldId id="296"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4" autoAdjust="0"/>
    <p:restoredTop sz="81319" autoAdjust="0"/>
  </p:normalViewPr>
  <p:slideViewPr>
    <p:cSldViewPr snapToGrid="0" snapToObjects="1">
      <p:cViewPr varScale="1">
        <p:scale>
          <a:sx n="102" d="100"/>
          <a:sy n="102" d="100"/>
        </p:scale>
        <p:origin x="1912" y="176"/>
      </p:cViewPr>
      <p:guideLst>
        <p:guide orient="horz" pos="2160"/>
        <p:guide pos="2880"/>
      </p:guideLst>
    </p:cSldViewPr>
  </p:slideViewPr>
  <p:outlineViewPr>
    <p:cViewPr>
      <p:scale>
        <a:sx n="33" d="100"/>
        <a:sy n="33" d="100"/>
      </p:scale>
      <p:origin x="0" y="52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6B90D3-E037-A44D-88E6-CF96B6E75FB9}" type="datetimeFigureOut">
              <a:rPr lang="en-US" smtClean="0"/>
              <a:t>7/9/15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E9E23-F904-D44D-9345-F4BD61AF6130}" type="slidenum">
              <a:rPr lang="en-US" smtClean="0"/>
              <a:t>‹#›</a:t>
            </a:fld>
            <a:endParaRPr lang="en-US"/>
          </a:p>
        </p:txBody>
      </p:sp>
    </p:spTree>
    <p:extLst>
      <p:ext uri="{BB962C8B-B14F-4D97-AF65-F5344CB8AC3E}">
        <p14:creationId xmlns:p14="http://schemas.microsoft.com/office/powerpoint/2010/main" val="34857977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Fonts darker and larger</a:t>
            </a:r>
          </a:p>
        </p:txBody>
      </p:sp>
      <p:sp>
        <p:nvSpPr>
          <p:cNvPr id="4" name="Slide Number Placeholder 3"/>
          <p:cNvSpPr>
            <a:spLocks noGrp="1"/>
          </p:cNvSpPr>
          <p:nvPr>
            <p:ph type="sldNum" sz="quarter" idx="10"/>
          </p:nvPr>
        </p:nvSpPr>
        <p:spPr/>
        <p:txBody>
          <a:bodyPr/>
          <a:lstStyle/>
          <a:p>
            <a:fld id="{D7EE9E23-F904-D44D-9345-F4BD61AF6130}" type="slidenum">
              <a:rPr lang="en-US" smtClean="0"/>
              <a:t>15</a:t>
            </a:fld>
            <a:endParaRPr lang="en-US"/>
          </a:p>
        </p:txBody>
      </p:sp>
    </p:spTree>
    <p:extLst>
      <p:ext uri="{BB962C8B-B14F-4D97-AF65-F5344CB8AC3E}">
        <p14:creationId xmlns:p14="http://schemas.microsoft.com/office/powerpoint/2010/main" val="2866514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11:21) -----</a:t>
            </a:r>
          </a:p>
          <a:p>
            <a:r>
              <a:rPr lang="en-US"/>
              <a:t>Move nascent-seq to rna-seq (and conformation of transcription rates)</a:t>
            </a:r>
          </a:p>
          <a:p>
            <a:endParaRPr lang="en-US"/>
          </a:p>
          <a:p>
            <a:r>
              <a:rPr lang="en-US"/>
              <a:t>PCA analysis</a:t>
            </a:r>
          </a:p>
          <a:p>
            <a:endParaRPr lang="en-US"/>
          </a:p>
          <a:p>
            <a:r>
              <a:rPr lang="en-US"/>
              <a:t>Black lab paper for nascent-seq</a:t>
            </a:r>
          </a:p>
          <a:p>
            <a:r>
              <a:rPr lang="en-US"/>
              <a:t>----- Meeting Notes (3/2/15 15:03) -----</a:t>
            </a:r>
          </a:p>
          <a:p>
            <a:r>
              <a:rPr lang="en-US"/>
              <a:t>Characteristics of DE genes (potentially non-polyA)</a:t>
            </a:r>
          </a:p>
          <a:p>
            <a:r>
              <a:rPr lang="en-US"/>
              <a:t>What they call nascent-seq</a:t>
            </a:r>
          </a:p>
        </p:txBody>
      </p:sp>
      <p:sp>
        <p:nvSpPr>
          <p:cNvPr id="4" name="Slide Number Placeholder 3"/>
          <p:cNvSpPr>
            <a:spLocks noGrp="1"/>
          </p:cNvSpPr>
          <p:nvPr>
            <p:ph type="sldNum" sz="quarter" idx="10"/>
          </p:nvPr>
        </p:nvSpPr>
        <p:spPr/>
        <p:txBody>
          <a:bodyPr/>
          <a:lstStyle/>
          <a:p>
            <a:fld id="{D7EE9E23-F904-D44D-9345-F4BD61AF6130}" type="slidenum">
              <a:rPr lang="en-US" smtClean="0"/>
              <a:t>17</a:t>
            </a:fld>
            <a:endParaRPr lang="en-US"/>
          </a:p>
        </p:txBody>
      </p:sp>
    </p:spTree>
    <p:extLst>
      <p:ext uri="{BB962C8B-B14F-4D97-AF65-F5344CB8AC3E}">
        <p14:creationId xmlns:p14="http://schemas.microsoft.com/office/powerpoint/2010/main" val="3169562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upstream of zen known ventral regulation </a:t>
            </a:r>
          </a:p>
          <a:p>
            <a:endParaRPr lang="en-US"/>
          </a:p>
          <a:p>
            <a:r>
              <a:rPr lang="en-US"/>
              <a:t>Transition to chip-seq should be smoother</a:t>
            </a:r>
          </a:p>
          <a:p>
            <a:endParaRPr lang="en-US"/>
          </a:p>
          <a:p>
            <a:r>
              <a:rPr lang="en-US"/>
              <a:t>Show multiple genomic loci</a:t>
            </a:r>
          </a:p>
          <a:p>
            <a:r>
              <a:rPr lang="en-US"/>
              <a:t>----- Meeting Notes (3/2/15 15:03) -----</a:t>
            </a:r>
          </a:p>
          <a:p>
            <a:r>
              <a:rPr lang="en-US"/>
              <a:t>Integrate macs2 bed file</a:t>
            </a:r>
          </a:p>
          <a:p>
            <a:r>
              <a:rPr lang="en-US"/>
              <a:t>zen ventral repression region (dorsal)</a:t>
            </a:r>
          </a:p>
        </p:txBody>
      </p:sp>
      <p:sp>
        <p:nvSpPr>
          <p:cNvPr id="4" name="Slide Number Placeholder 3"/>
          <p:cNvSpPr>
            <a:spLocks noGrp="1"/>
          </p:cNvSpPr>
          <p:nvPr>
            <p:ph type="sldNum" sz="quarter" idx="10"/>
          </p:nvPr>
        </p:nvSpPr>
        <p:spPr/>
        <p:txBody>
          <a:bodyPr/>
          <a:lstStyle/>
          <a:p>
            <a:fld id="{D7EE9E23-F904-D44D-9345-F4BD61AF6130}" type="slidenum">
              <a:rPr lang="en-US" smtClean="0"/>
              <a:t>19</a:t>
            </a:fld>
            <a:endParaRPr lang="en-US"/>
          </a:p>
        </p:txBody>
      </p:sp>
    </p:spTree>
    <p:extLst>
      <p:ext uri="{BB962C8B-B14F-4D97-AF65-F5344CB8AC3E}">
        <p14:creationId xmlns:p14="http://schemas.microsoft.com/office/powerpoint/2010/main" val="2610283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promoters to tss</a:t>
            </a:r>
          </a:p>
        </p:txBody>
      </p:sp>
      <p:sp>
        <p:nvSpPr>
          <p:cNvPr id="4" name="Slide Number Placeholder 3"/>
          <p:cNvSpPr>
            <a:spLocks noGrp="1"/>
          </p:cNvSpPr>
          <p:nvPr>
            <p:ph type="sldNum" sz="quarter" idx="10"/>
          </p:nvPr>
        </p:nvSpPr>
        <p:spPr/>
        <p:txBody>
          <a:bodyPr/>
          <a:lstStyle/>
          <a:p>
            <a:fld id="{D7EE9E23-F904-D44D-9345-F4BD61AF6130}" type="slidenum">
              <a:rPr lang="en-US" smtClean="0"/>
              <a:t>22</a:t>
            </a:fld>
            <a:endParaRPr lang="en-US"/>
          </a:p>
        </p:txBody>
      </p:sp>
    </p:spTree>
    <p:extLst>
      <p:ext uri="{BB962C8B-B14F-4D97-AF65-F5344CB8AC3E}">
        <p14:creationId xmlns:p14="http://schemas.microsoft.com/office/powerpoint/2010/main" val="2369456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Gene</a:t>
            </a:r>
          </a:p>
          <a:p>
            <a:r>
              <a:rPr lang="en-US"/>
              <a:t>----- Meeting Notes (3/2/15 15:03) -----</a:t>
            </a:r>
          </a:p>
          <a:p>
            <a:r>
              <a:rPr lang="en-US"/>
              <a:t>Remove input</a:t>
            </a:r>
          </a:p>
          <a:p>
            <a:r>
              <a:rPr lang="en-US"/>
              <a:t>Remove pie chart</a:t>
            </a:r>
          </a:p>
          <a:p>
            <a:r>
              <a:rPr lang="en-US"/>
              <a:t>Replace w/ two genome views showing typical and spreading behavior</a:t>
            </a:r>
          </a:p>
        </p:txBody>
      </p:sp>
      <p:sp>
        <p:nvSpPr>
          <p:cNvPr id="4" name="Slide Number Placeholder 3"/>
          <p:cNvSpPr>
            <a:spLocks noGrp="1"/>
          </p:cNvSpPr>
          <p:nvPr>
            <p:ph type="sldNum" sz="quarter" idx="10"/>
          </p:nvPr>
        </p:nvSpPr>
        <p:spPr/>
        <p:txBody>
          <a:bodyPr/>
          <a:lstStyle/>
          <a:p>
            <a:fld id="{D7EE9E23-F904-D44D-9345-F4BD61AF6130}" type="slidenum">
              <a:rPr lang="en-US" smtClean="0"/>
              <a:t>23</a:t>
            </a:fld>
            <a:endParaRPr lang="en-US"/>
          </a:p>
        </p:txBody>
      </p:sp>
    </p:spTree>
    <p:extLst>
      <p:ext uri="{BB962C8B-B14F-4D97-AF65-F5344CB8AC3E}">
        <p14:creationId xmlns:p14="http://schemas.microsoft.com/office/powerpoint/2010/main" val="3765214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Gro dedicated repressor</a:t>
            </a:r>
          </a:p>
          <a:p>
            <a:r>
              <a:rPr lang="en-US"/>
              <a:t>Largely but not completely explained by transcription rate</a:t>
            </a:r>
          </a:p>
          <a:p>
            <a:r>
              <a:rPr lang="en-US"/>
              <a:t>Groucho may be delivered to promoters by repressive elements where it remains</a:t>
            </a:r>
          </a:p>
          <a:p>
            <a:r>
              <a:rPr lang="en-US"/>
              <a:t>Gro spreading is limited</a:t>
            </a:r>
          </a:p>
          <a:p>
            <a:endParaRPr lang="en-US"/>
          </a:p>
        </p:txBody>
      </p:sp>
      <p:sp>
        <p:nvSpPr>
          <p:cNvPr id="4" name="Slide Number Placeholder 3"/>
          <p:cNvSpPr>
            <a:spLocks noGrp="1"/>
          </p:cNvSpPr>
          <p:nvPr>
            <p:ph type="sldNum" sz="quarter" idx="10"/>
          </p:nvPr>
        </p:nvSpPr>
        <p:spPr/>
        <p:txBody>
          <a:bodyPr/>
          <a:lstStyle/>
          <a:p>
            <a:fld id="{D7EE9E23-F904-D44D-9345-F4BD61AF6130}" type="slidenum">
              <a:rPr lang="en-US" smtClean="0"/>
              <a:t>24</a:t>
            </a:fld>
            <a:endParaRPr lang="en-US"/>
          </a:p>
        </p:txBody>
      </p:sp>
    </p:spTree>
    <p:extLst>
      <p:ext uri="{BB962C8B-B14F-4D97-AF65-F5344CB8AC3E}">
        <p14:creationId xmlns:p14="http://schemas.microsoft.com/office/powerpoint/2010/main" val="11845465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13:03) -----</a:t>
            </a:r>
          </a:p>
          <a:p>
            <a:r>
              <a:rPr lang="en-US"/>
              <a:t>Matteo Pellegrini</a:t>
            </a:r>
          </a:p>
          <a:p>
            <a:r>
              <a:rPr lang="en-US"/>
              <a:t>----- Meeting Notes (3/20/14 11:01) -----</a:t>
            </a:r>
          </a:p>
          <a:p>
            <a:r>
              <a:rPr lang="en-US"/>
              <a:t>5'cap  RACE</a:t>
            </a:r>
          </a:p>
          <a:p>
            <a:r>
              <a:rPr lang="en-US"/>
              <a:t>5' capping </a:t>
            </a:r>
          </a:p>
          <a:p>
            <a:r>
              <a:rPr lang="en-US"/>
              <a:t>phosphatase</a:t>
            </a:r>
          </a:p>
          <a:p>
            <a:r>
              <a:rPr lang="en-US"/>
              <a:t>then</a:t>
            </a:r>
          </a:p>
          <a:p>
            <a:r>
              <a:rPr lang="en-US"/>
              <a:t>pyrophosphatase</a:t>
            </a:r>
          </a:p>
          <a:p>
            <a:endParaRPr lang="en-US"/>
          </a:p>
        </p:txBody>
      </p:sp>
      <p:sp>
        <p:nvSpPr>
          <p:cNvPr id="4" name="Slide Number Placeholder 3"/>
          <p:cNvSpPr>
            <a:spLocks noGrp="1"/>
          </p:cNvSpPr>
          <p:nvPr>
            <p:ph type="sldNum" sz="quarter" idx="10"/>
          </p:nvPr>
        </p:nvSpPr>
        <p:spPr/>
        <p:txBody>
          <a:bodyPr/>
          <a:lstStyle/>
          <a:p>
            <a:fld id="{D3026B94-C3B6-E643-B863-5E8F0FAD9FF9}" type="slidenum">
              <a:rPr lang="en-US" smtClean="0"/>
              <a:t>25</a:t>
            </a:fld>
            <a:endParaRPr lang="en-US"/>
          </a:p>
        </p:txBody>
      </p:sp>
    </p:spTree>
    <p:extLst>
      <p:ext uri="{BB962C8B-B14F-4D97-AF65-F5344CB8AC3E}">
        <p14:creationId xmlns:p14="http://schemas.microsoft.com/office/powerpoint/2010/main" val="414812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Add p-value</a:t>
            </a:r>
          </a:p>
          <a:p>
            <a:r>
              <a:rPr lang="en-US"/>
              <a:t>Include only LoF data</a:t>
            </a:r>
          </a:p>
        </p:txBody>
      </p:sp>
      <p:sp>
        <p:nvSpPr>
          <p:cNvPr id="4" name="Slide Number Placeholder 3"/>
          <p:cNvSpPr>
            <a:spLocks noGrp="1"/>
          </p:cNvSpPr>
          <p:nvPr>
            <p:ph type="sldNum" sz="quarter" idx="10"/>
          </p:nvPr>
        </p:nvSpPr>
        <p:spPr/>
        <p:txBody>
          <a:bodyPr/>
          <a:lstStyle/>
          <a:p>
            <a:fld id="{D7EE9E23-F904-D44D-9345-F4BD61AF6130}" type="slidenum">
              <a:rPr lang="en-US" smtClean="0"/>
              <a:t>26</a:t>
            </a:fld>
            <a:endParaRPr lang="en-US"/>
          </a:p>
        </p:txBody>
      </p:sp>
    </p:spTree>
    <p:extLst>
      <p:ext uri="{BB962C8B-B14F-4D97-AF65-F5344CB8AC3E}">
        <p14:creationId xmlns:p14="http://schemas.microsoft.com/office/powerpoint/2010/main" val="3353096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repressed or activated vs down/up</a:t>
            </a:r>
          </a:p>
          <a:p>
            <a:r>
              <a:rPr lang="en-US"/>
              <a:t>heatmap</a:t>
            </a:r>
          </a:p>
        </p:txBody>
      </p:sp>
      <p:sp>
        <p:nvSpPr>
          <p:cNvPr id="4" name="Slide Number Placeholder 3"/>
          <p:cNvSpPr>
            <a:spLocks noGrp="1"/>
          </p:cNvSpPr>
          <p:nvPr>
            <p:ph type="sldNum" sz="quarter" idx="10"/>
          </p:nvPr>
        </p:nvSpPr>
        <p:spPr/>
        <p:txBody>
          <a:bodyPr/>
          <a:lstStyle/>
          <a:p>
            <a:fld id="{D7EE9E23-F904-D44D-9345-F4BD61AF6130}" type="slidenum">
              <a:rPr lang="en-US" smtClean="0"/>
              <a:t>29</a:t>
            </a:fld>
            <a:endParaRPr lang="en-US"/>
          </a:p>
        </p:txBody>
      </p:sp>
    </p:spTree>
    <p:extLst>
      <p:ext uri="{BB962C8B-B14F-4D97-AF65-F5344CB8AC3E}">
        <p14:creationId xmlns:p14="http://schemas.microsoft.com/office/powerpoint/2010/main" val="3639326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5</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(2/25/15 11:01) -----</a:t>
            </a:r>
          </a:p>
          <a:p>
            <a:r>
              <a:rPr lang="en-US" dirty="0"/>
              <a:t>Morphogen gradients</a:t>
            </a:r>
          </a:p>
          <a:p>
            <a:r>
              <a:rPr lang="en-US" dirty="0"/>
              <a:t>dorsal nfkb</a:t>
            </a:r>
          </a:p>
          <a:p>
            <a:r>
              <a:rPr lang="en-US" dirty="0"/>
              <a:t>hairy hes</a:t>
            </a:r>
          </a:p>
          <a:p>
            <a:r>
              <a:rPr lang="en-US" dirty="0"/>
              <a:t>runt aml</a:t>
            </a:r>
          </a:p>
          <a:p>
            <a:r>
              <a:rPr lang="en-US" dirty="0"/>
              <a:t>Tie into human homologs</a:t>
            </a:r>
          </a:p>
          <a:p>
            <a:r>
              <a:rPr lang="en-US" dirty="0"/>
              <a:t>capicua hmg box family</a:t>
            </a:r>
          </a:p>
        </p:txBody>
      </p:sp>
      <p:sp>
        <p:nvSpPr>
          <p:cNvPr id="4" name="Slide Number Placeholder 3"/>
          <p:cNvSpPr>
            <a:spLocks noGrp="1"/>
          </p:cNvSpPr>
          <p:nvPr>
            <p:ph type="sldNum" sz="quarter" idx="10"/>
          </p:nvPr>
        </p:nvSpPr>
        <p:spPr/>
        <p:txBody>
          <a:bodyPr/>
          <a:lstStyle/>
          <a:p>
            <a:fld id="{D3026B94-C3B6-E643-B863-5E8F0FAD9FF9}" type="slidenum">
              <a:rPr lang="en-US" smtClean="0"/>
              <a:t>6</a:t>
            </a:fld>
            <a:endParaRPr lang="en-US"/>
          </a:p>
        </p:txBody>
      </p:sp>
    </p:spTree>
    <p:extLst>
      <p:ext uri="{BB962C8B-B14F-4D97-AF65-F5344CB8AC3E}">
        <p14:creationId xmlns:p14="http://schemas.microsoft.com/office/powerpoint/2010/main" val="236662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unc-37 genetic</a:t>
            </a:r>
            <a:r>
              <a:rPr lang="en-US" baseline="0" dirty="0" smtClean="0"/>
              <a:t> interaction with MED1 and MED12 (SOP1 and SOP3 in C elegans)</a:t>
            </a:r>
          </a:p>
          <a:p>
            <a:endParaRPr lang="en-US" dirty="0" smtClean="0"/>
          </a:p>
          <a:p>
            <a:endParaRPr lang="en-US" dirty="0" smtClean="0"/>
          </a:p>
          <a:p>
            <a:r>
              <a:rPr lang="en-US" dirty="0" smtClean="0"/>
              <a:t>Mention chromatin condensation</a:t>
            </a:r>
            <a:endParaRPr lang="en-US" baseline="0" dirty="0" smtClean="0"/>
          </a:p>
          <a:p>
            <a:endParaRPr lang="en-US" dirty="0"/>
          </a:p>
          <a:p>
            <a:r>
              <a:rPr lang="en-US" dirty="0"/>
              <a:t>----- Meeting Notes (5/30/13 12:52) -----</a:t>
            </a:r>
          </a:p>
          <a:p>
            <a:r>
              <a:rPr lang="en-US" dirty="0"/>
              <a:t>Title: There is evidence for multiple mechanisms of Gro mediated repression</a:t>
            </a:r>
          </a:p>
          <a:p>
            <a:r>
              <a:rPr lang="en-US" dirty="0"/>
              <a:t>----- Meeting Notes (3/19/14 14:01) -----</a:t>
            </a:r>
          </a:p>
          <a:p>
            <a:r>
              <a:rPr lang="en-US" dirty="0"/>
              <a:t>Long range vs short range repression</a:t>
            </a:r>
          </a:p>
          <a:p>
            <a:r>
              <a:rPr lang="en-US" dirty="0"/>
              <a:t>----- Meeting Notes (2/25/15 11:01) -----</a:t>
            </a:r>
          </a:p>
          <a:p>
            <a:r>
              <a:rPr lang="en-US" dirty="0"/>
              <a:t>Mediator is tenuous</a:t>
            </a:r>
          </a:p>
          <a:p>
            <a:r>
              <a:rPr lang="en-US" dirty="0"/>
              <a:t>Animate</a:t>
            </a:r>
          </a:p>
          <a:p>
            <a:r>
              <a:rPr lang="en-US" dirty="0"/>
              <a:t>----- Meeting Notes (3/2/15 14:31) -----</a:t>
            </a:r>
          </a:p>
          <a:p>
            <a:r>
              <a:rPr lang="en-US" dirty="0"/>
              <a:t>use primary paper</a:t>
            </a:r>
          </a:p>
          <a:p>
            <a:r>
              <a:rPr lang="en-US" dirty="0"/>
              <a:t>chen et al</a:t>
            </a:r>
          </a:p>
          <a:p>
            <a:r>
              <a:rPr lang="en-US" dirty="0"/>
              <a:t>winkler et al</a:t>
            </a:r>
          </a:p>
          <a:p>
            <a:r>
              <a:rPr lang="en-US" dirty="0"/>
              <a:t>mol cell ken zarat</a:t>
            </a:r>
          </a:p>
        </p:txBody>
      </p:sp>
      <p:sp>
        <p:nvSpPr>
          <p:cNvPr id="4" name="Slide Number Placeholder 3"/>
          <p:cNvSpPr>
            <a:spLocks noGrp="1"/>
          </p:cNvSpPr>
          <p:nvPr>
            <p:ph type="sldNum" sz="quarter" idx="10"/>
          </p:nvPr>
        </p:nvSpPr>
        <p:spPr/>
        <p:txBody>
          <a:bodyPr/>
          <a:lstStyle/>
          <a:p>
            <a:fld id="{D3026B94-C3B6-E643-B863-5E8F0FAD9FF9}" type="slidenum">
              <a:rPr lang="en-US" smtClean="0"/>
              <a:t>7</a:t>
            </a:fld>
            <a:endParaRPr lang="en-US"/>
          </a:p>
        </p:txBody>
      </p:sp>
    </p:spTree>
    <p:extLst>
      <p:ext uri="{BB962C8B-B14F-4D97-AF65-F5344CB8AC3E}">
        <p14:creationId xmlns:p14="http://schemas.microsoft.com/office/powerpoint/2010/main" val="15617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err="1" smtClean="0"/>
              <a:t>XTitle</a:t>
            </a:r>
            <a:r>
              <a:rPr lang="en-US" dirty="0"/>
              <a:t>: Groucho is conserved throughout metazoans</a:t>
            </a:r>
          </a:p>
          <a:p>
            <a:r>
              <a:rPr lang="en-US" dirty="0"/>
              <a:t>----- Meeting Notes (2/25/15 11:01) -----</a:t>
            </a:r>
          </a:p>
          <a:p>
            <a:r>
              <a:rPr lang="en-US" dirty="0"/>
              <a:t>Q domain structure</a:t>
            </a:r>
          </a:p>
          <a:p>
            <a:r>
              <a:rPr lang="en-US" dirty="0"/>
              <a:t>WD domain structure</a:t>
            </a:r>
          </a:p>
          <a:p>
            <a:endParaRPr lang="en-US" dirty="0"/>
          </a:p>
          <a:p>
            <a:r>
              <a:rPr lang="en-US" dirty="0"/>
              <a:t>Remove mouse</a:t>
            </a:r>
          </a:p>
          <a:p>
            <a:r>
              <a:rPr lang="en-US" dirty="0"/>
              <a:t>Mention multiple human isoforms and dominant negative form</a:t>
            </a:r>
          </a:p>
          <a:p>
            <a:r>
              <a:rPr lang="en-US" dirty="0"/>
              <a:t>----- Meeting Notes (3/2/15 14:31) -----</a:t>
            </a:r>
          </a:p>
          <a:p>
            <a:r>
              <a:rPr lang="en-US" dirty="0"/>
              <a:t>wd repeat domain w peptide bound</a:t>
            </a:r>
          </a:p>
        </p:txBody>
      </p:sp>
      <p:sp>
        <p:nvSpPr>
          <p:cNvPr id="4" name="Slide Number Placeholder 3"/>
          <p:cNvSpPr>
            <a:spLocks noGrp="1"/>
          </p:cNvSpPr>
          <p:nvPr>
            <p:ph type="sldNum" sz="quarter" idx="10"/>
          </p:nvPr>
        </p:nvSpPr>
        <p:spPr/>
        <p:txBody>
          <a:bodyPr/>
          <a:lstStyle/>
          <a:p>
            <a:fld id="{D3026B94-C3B6-E643-B863-5E8F0FAD9FF9}" type="slidenum">
              <a:rPr lang="en-US" smtClean="0"/>
              <a:t>8</a:t>
            </a:fld>
            <a:endParaRPr lang="en-US"/>
          </a:p>
        </p:txBody>
      </p:sp>
    </p:spTree>
    <p:extLst>
      <p:ext uri="{BB962C8B-B14F-4D97-AF65-F5344CB8AC3E}">
        <p14:creationId xmlns:p14="http://schemas.microsoft.com/office/powerpoint/2010/main" val="37642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repressor of repressors (</a:t>
            </a:r>
            <a:r>
              <a:rPr lang="en-US" dirty="0" err="1" smtClean="0"/>
              <a:t>knirps</a:t>
            </a:r>
            <a:r>
              <a:rPr lang="en-US" baseline="0" dirty="0" smtClean="0"/>
              <a:t> is repressed by tailless, which is repressed by </a:t>
            </a:r>
            <a:r>
              <a:rPr lang="en-US" baseline="0" dirty="0" err="1" smtClean="0"/>
              <a:t>Gro</a:t>
            </a:r>
            <a:r>
              <a:rPr lang="en-US" baseline="0" dirty="0" smtClean="0"/>
              <a:t>)</a:t>
            </a:r>
          </a:p>
          <a:p>
            <a:r>
              <a:rPr lang="en-US" baseline="0" dirty="0" err="1" smtClean="0"/>
              <a:t>dSP</a:t>
            </a:r>
            <a:r>
              <a:rPr lang="en-US" baseline="0" dirty="0" smtClean="0"/>
              <a:t> potentially makes </a:t>
            </a:r>
            <a:r>
              <a:rPr lang="en-US" baseline="0" dirty="0" err="1" smtClean="0"/>
              <a:t>Gro</a:t>
            </a:r>
            <a:r>
              <a:rPr lang="en-US" baseline="0" dirty="0" smtClean="0"/>
              <a:t> a promiscuous activator, as it represses </a:t>
            </a:r>
            <a:r>
              <a:rPr lang="en-US" baseline="0" dirty="0" err="1" smtClean="0"/>
              <a:t>knirps</a:t>
            </a:r>
            <a:r>
              <a:rPr lang="en-US" baseline="0" dirty="0" smtClean="0"/>
              <a:t>, a non-target gene, as well as its regulator </a:t>
            </a:r>
            <a:r>
              <a:rPr lang="en-US" baseline="0" dirty="0" err="1" smtClean="0"/>
              <a:t>tll</a:t>
            </a:r>
            <a:r>
              <a:rPr lang="en-US" baseline="0" dirty="0" smtClean="0"/>
              <a:t>)</a:t>
            </a:r>
          </a:p>
          <a:p>
            <a:r>
              <a:rPr lang="en-US" baseline="0" dirty="0" smtClean="0"/>
              <a:t>Applying this sort of analysis genome wide required the use of RNA-seq</a:t>
            </a:r>
          </a:p>
          <a:p>
            <a:r>
              <a:rPr lang="en-US" baseline="0" dirty="0" smtClean="0"/>
              <a:t>0-3 </a:t>
            </a:r>
            <a:r>
              <a:rPr lang="en-US" baseline="0" dirty="0" err="1" smtClean="0"/>
              <a:t>hr</a:t>
            </a:r>
            <a:r>
              <a:rPr lang="en-US" baseline="0" dirty="0" smtClean="0"/>
              <a:t> embryos</a:t>
            </a:r>
          </a:p>
          <a:p>
            <a:r>
              <a:rPr lang="en-US" baseline="0" dirty="0" smtClean="0"/>
              <a:t>----- Meeting Notes (5/30/13 12:52) -----</a:t>
            </a:r>
          </a:p>
          <a:p>
            <a:r>
              <a:rPr lang="en-US" baseline="0" dirty="0" smtClean="0"/>
              <a:t>function -&gt; repression</a:t>
            </a:r>
          </a:p>
          <a:p>
            <a:r>
              <a:rPr lang="en-US" baseline="0" dirty="0" smtClean="0"/>
              <a:t>Smaller graph</a:t>
            </a:r>
          </a:p>
          <a:p>
            <a:r>
              <a:rPr lang="en-US" baseline="0" dirty="0" smtClean="0"/>
              <a:t>Show diagram of mutations (or on previous slide)</a:t>
            </a:r>
          </a:p>
          <a:p>
            <a:r>
              <a:rPr lang="en-US" baseline="0" dirty="0" smtClean="0"/>
              <a:t>Be sure to describe experiment before results</a:t>
            </a:r>
          </a:p>
          <a:p>
            <a:r>
              <a:rPr lang="en-US" baseline="0" dirty="0" smtClean="0"/>
              <a:t>----- Meeting Notes (3/2/15 14:31) -----</a:t>
            </a:r>
          </a:p>
          <a:p>
            <a:r>
              <a:rPr lang="en-US" baseline="0" dirty="0" smtClean="0"/>
              <a:t>Mention most Gro targets are repressed</a:t>
            </a:r>
          </a:p>
          <a:p>
            <a:r>
              <a:rPr lang="en-US" baseline="0" dirty="0" smtClean="0"/>
              <a:t>Mention activated genes (2ndary targets)</a:t>
            </a:r>
          </a:p>
          <a:p>
            <a:r>
              <a:rPr lang="en-US" baseline="0" dirty="0" smtClean="0"/>
              <a:t>	IMportant for RNA-seq data</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9</a:t>
            </a:fld>
            <a:endParaRPr lang="en-US"/>
          </a:p>
        </p:txBody>
      </p:sp>
    </p:spTree>
    <p:extLst>
      <p:ext uri="{BB962C8B-B14F-4D97-AF65-F5344CB8AC3E}">
        <p14:creationId xmlns:p14="http://schemas.microsoft.com/office/powerpoint/2010/main" val="41065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12:52) -----</a:t>
            </a:r>
          </a:p>
          <a:p>
            <a:r>
              <a:rPr lang="en-US"/>
              <a:t>Genome-wide instead of genomic scale</a:t>
            </a:r>
          </a:p>
          <a:p>
            <a:r>
              <a:rPr lang="en-US"/>
              <a:t>24 hr embryogenesis</a:t>
            </a:r>
          </a:p>
          <a:p>
            <a:r>
              <a:rPr lang="en-US"/>
              <a:t>Pupal 5 days ?</a:t>
            </a:r>
          </a:p>
          <a:p>
            <a:r>
              <a:rPr lang="en-US"/>
              <a:t>Histone marks under chip-seq</a:t>
            </a:r>
          </a:p>
        </p:txBody>
      </p:sp>
      <p:sp>
        <p:nvSpPr>
          <p:cNvPr id="4" name="Slide Number Placeholder 3"/>
          <p:cNvSpPr>
            <a:spLocks noGrp="1"/>
          </p:cNvSpPr>
          <p:nvPr>
            <p:ph type="sldNum" sz="quarter" idx="10"/>
          </p:nvPr>
        </p:nvSpPr>
        <p:spPr/>
        <p:txBody>
          <a:bodyPr/>
          <a:lstStyle/>
          <a:p>
            <a:fld id="{D3026B94-C3B6-E643-B863-5E8F0FAD9FF9}" type="slidenum">
              <a:rPr lang="en-US" smtClean="0"/>
              <a:t>11</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Potentially bring in lof data first, oe later</a:t>
            </a:r>
          </a:p>
        </p:txBody>
      </p:sp>
      <p:sp>
        <p:nvSpPr>
          <p:cNvPr id="4" name="Slide Number Placeholder 3"/>
          <p:cNvSpPr>
            <a:spLocks noGrp="1"/>
          </p:cNvSpPr>
          <p:nvPr>
            <p:ph type="sldNum" sz="quarter" idx="10"/>
          </p:nvPr>
        </p:nvSpPr>
        <p:spPr/>
        <p:txBody>
          <a:bodyPr/>
          <a:lstStyle/>
          <a:p>
            <a:fld id="{D7EE9E23-F904-D44D-9345-F4BD61AF6130}" type="slidenum">
              <a:rPr lang="en-US" smtClean="0"/>
              <a:t>12</a:t>
            </a:fld>
            <a:endParaRPr lang="en-US"/>
          </a:p>
        </p:txBody>
      </p:sp>
    </p:spTree>
    <p:extLst>
      <p:ext uri="{BB962C8B-B14F-4D97-AF65-F5344CB8AC3E}">
        <p14:creationId xmlns:p14="http://schemas.microsoft.com/office/powerpoint/2010/main" val="35447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14:37) -----</a:t>
            </a:r>
          </a:p>
          <a:p>
            <a:r>
              <a:rPr lang="en-US"/>
              <a:t>Integrate Tontonoz lab paper (title or abstract) before this slide (show title and type out last sentence of abstract)</a:t>
            </a:r>
          </a:p>
          <a:p>
            <a:endParaRPr lang="en-US"/>
          </a:p>
          <a:p>
            <a:r>
              <a:rPr lang="en-US"/>
              <a:t>Title: RNA-seq suggests Gro is a dedicated repressor in Drosophila</a:t>
            </a:r>
          </a:p>
        </p:txBody>
      </p:sp>
      <p:sp>
        <p:nvSpPr>
          <p:cNvPr id="4" name="Slide Number Placeholder 3"/>
          <p:cNvSpPr>
            <a:spLocks noGrp="1"/>
          </p:cNvSpPr>
          <p:nvPr>
            <p:ph type="sldNum" sz="quarter" idx="10"/>
          </p:nvPr>
        </p:nvSpPr>
        <p:spPr/>
        <p:txBody>
          <a:bodyPr/>
          <a:lstStyle/>
          <a:p>
            <a:fld id="{D7EE9E23-F904-D44D-9345-F4BD61AF6130}" type="slidenum">
              <a:rPr lang="en-US" smtClean="0"/>
              <a:t>14</a:t>
            </a:fld>
            <a:endParaRPr lang="en-US"/>
          </a:p>
        </p:txBody>
      </p:sp>
    </p:spTree>
    <p:extLst>
      <p:ext uri="{BB962C8B-B14F-4D97-AF65-F5344CB8AC3E}">
        <p14:creationId xmlns:p14="http://schemas.microsoft.com/office/powerpoint/2010/main" val="1091323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946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96720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6348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2432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30E69B9-5DDD-C04D-A282-647363B0A66C}" type="datetimeFigureOut">
              <a:rPr lang="en-US" smtClean="0"/>
              <a:t>7/9/15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91294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30E69B9-5DDD-C04D-A282-647363B0A66C}" type="datetimeFigureOut">
              <a:rPr lang="en-US" smtClean="0"/>
              <a:t>7/9/15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8385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30E69B9-5DDD-C04D-A282-647363B0A66C}" type="datetimeFigureOut">
              <a:rPr lang="en-US" smtClean="0"/>
              <a:t>7/9/15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90975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30E69B9-5DDD-C04D-A282-647363B0A66C}" type="datetimeFigureOut">
              <a:rPr lang="en-US" smtClean="0"/>
              <a:t>7/9/15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23996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0E69B9-5DDD-C04D-A282-647363B0A66C}" type="datetimeFigureOut">
              <a:rPr lang="en-US" smtClean="0"/>
              <a:t>7/9/15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165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E69B9-5DDD-C04D-A282-647363B0A66C}" type="datetimeFigureOut">
              <a:rPr lang="en-US" smtClean="0"/>
              <a:t>7/9/15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31760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0E69B9-5DDD-C04D-A282-647363B0A66C}" type="datetimeFigureOut">
              <a:rPr lang="en-US" smtClean="0"/>
              <a:t>7/9/15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15002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0E69B9-5DDD-C04D-A282-647363B0A66C}" type="datetimeFigureOut">
              <a:rPr lang="en-US" smtClean="0"/>
              <a:t>7/9/15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D74A5-6B21-7D43-AA42-06463E0BF38B}" type="slidenum">
              <a:rPr lang="en-US" smtClean="0"/>
              <a:t>‹#›</a:t>
            </a:fld>
            <a:endParaRPr lang="en-US"/>
          </a:p>
        </p:txBody>
      </p:sp>
    </p:spTree>
    <p:extLst>
      <p:ext uri="{BB962C8B-B14F-4D97-AF65-F5344CB8AC3E}">
        <p14:creationId xmlns:p14="http://schemas.microsoft.com/office/powerpoint/2010/main" val="1436681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5" Type="http://schemas.openxmlformats.org/officeDocument/2006/relationships/image" Target="../media/image37.emf"/><Relationship Id="rId6" Type="http://schemas.openxmlformats.org/officeDocument/2006/relationships/image" Target="../media/image38.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 Id="rId3"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image" Target="../media/image42.png"/></Relationships>
</file>

<file path=ppt/slides/_rels/slide29.xml.rels><?xml version="1.0" encoding="UTF-8" standalone="yes"?>
<Relationships xmlns="http://schemas.openxmlformats.org/package/2006/relationships"><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55.png"/><Relationship Id="rId14"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Temporal Analysis of Groucho Mediated Gene Regulation in the Drosophila Embryo</a:t>
            </a:r>
            <a:endParaRPr lang="en-US" dirty="0"/>
          </a:p>
        </p:txBody>
      </p:sp>
      <p:sp>
        <p:nvSpPr>
          <p:cNvPr id="3" name="Subtitle 2"/>
          <p:cNvSpPr>
            <a:spLocks noGrp="1"/>
          </p:cNvSpPr>
          <p:nvPr>
            <p:ph type="subTitle" idx="1"/>
          </p:nvPr>
        </p:nvSpPr>
        <p:spPr>
          <a:xfrm>
            <a:off x="1371600" y="3886199"/>
            <a:ext cx="6400800" cy="1862367"/>
          </a:xfrm>
        </p:spPr>
        <p:txBody>
          <a:bodyPr>
            <a:normAutofit fontScale="70000" lnSpcReduction="20000"/>
          </a:bodyPr>
          <a:lstStyle/>
          <a:p>
            <a:r>
              <a:rPr lang="en-US" dirty="0" smtClean="0"/>
              <a:t>Michael Chambers</a:t>
            </a:r>
          </a:p>
          <a:p>
            <a:endParaRPr lang="en-US" dirty="0" smtClean="0"/>
          </a:p>
          <a:p>
            <a:endParaRPr lang="en-US" dirty="0"/>
          </a:p>
          <a:p>
            <a:r>
              <a:rPr lang="en-US" dirty="0" smtClean="0"/>
              <a:t>Albert Courey Lab</a:t>
            </a:r>
          </a:p>
          <a:p>
            <a:r>
              <a:rPr lang="en-US" dirty="0" smtClean="0"/>
              <a:t>March 2015</a:t>
            </a:r>
            <a:endParaRPr lang="en-US" dirty="0"/>
          </a:p>
        </p:txBody>
      </p:sp>
    </p:spTree>
    <p:extLst>
      <p:ext uri="{BB962C8B-B14F-4D97-AF65-F5344CB8AC3E}">
        <p14:creationId xmlns:p14="http://schemas.microsoft.com/office/powerpoint/2010/main" val="109607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solidFill>
                  <a:schemeClr val="bg1">
                    <a:lumMod val="75000"/>
                  </a:schemeClr>
                </a:solidFill>
              </a:rPr>
              <a:t>Investigating the dynamics of Groucho occupancy</a:t>
            </a:r>
          </a:p>
          <a:p>
            <a:endParaRPr lang="en-US" dirty="0" smtClean="0">
              <a:solidFill>
                <a:schemeClr val="bg1">
                  <a:lumMod val="75000"/>
                </a:schemeClr>
              </a:solidFill>
            </a:endParaRPr>
          </a:p>
        </p:txBody>
      </p:sp>
    </p:spTree>
    <p:extLst>
      <p:ext uri="{BB962C8B-B14F-4D97-AF65-F5344CB8AC3E}">
        <p14:creationId xmlns:p14="http://schemas.microsoft.com/office/powerpoint/2010/main" val="265856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Groucho’s 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87" name="Rectangle 86"/>
          <p:cNvSpPr/>
          <p:nvPr/>
        </p:nvSpPr>
        <p:spPr>
          <a:xfrm>
            <a:off x="2692400" y="4944534"/>
            <a:ext cx="1303867"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4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588" t="29226" r="91600"/>
          <a:stretch/>
        </p:blipFill>
        <p:spPr>
          <a:xfrm>
            <a:off x="742694" y="3352987"/>
            <a:ext cx="357161" cy="3235791"/>
          </a:xfrm>
          <a:prstGeom prst="rect">
            <a:avLst/>
          </a:prstGeom>
        </p:spPr>
      </p:pic>
      <p:sp>
        <p:nvSpPr>
          <p:cNvPr id="4" name="Title 3"/>
          <p:cNvSpPr>
            <a:spLocks noGrp="1"/>
          </p:cNvSpPr>
          <p:nvPr>
            <p:ph type="title"/>
          </p:nvPr>
        </p:nvSpPr>
        <p:spPr/>
        <p:txBody>
          <a:bodyPr>
            <a:normAutofit/>
          </a:bodyPr>
          <a:lstStyle/>
          <a:p>
            <a:r>
              <a:rPr lang="en-US" sz="3200" dirty="0" smtClean="0"/>
              <a:t>Perturbation of Groucho level results in the </a:t>
            </a:r>
            <a:r>
              <a:rPr lang="en-US" sz="3200" dirty="0" err="1" smtClean="0"/>
              <a:t>misregulation</a:t>
            </a:r>
            <a:r>
              <a:rPr lang="en-US" sz="3200" dirty="0" smtClean="0"/>
              <a:t> of hundreds of genes</a:t>
            </a:r>
            <a:endParaRPr lang="en-US" sz="3200" dirty="0"/>
          </a:p>
        </p:txBody>
      </p:sp>
      <p:pic>
        <p:nvPicPr>
          <p:cNvPr id="6" name="Picture 5" descr="Screen Shot 2015-02-24 at 8.55.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345" y="1762419"/>
            <a:ext cx="3284531" cy="1228190"/>
          </a:xfrm>
          <a:prstGeom prst="rect">
            <a:avLst/>
          </a:prstGeom>
        </p:spPr>
      </p:pic>
      <p:grpSp>
        <p:nvGrpSpPr>
          <p:cNvPr id="22" name="Group 21"/>
          <p:cNvGrpSpPr/>
          <p:nvPr/>
        </p:nvGrpSpPr>
        <p:grpSpPr>
          <a:xfrm>
            <a:off x="119472" y="3360370"/>
            <a:ext cx="4195404" cy="3228408"/>
            <a:chOff x="4471828" y="1270061"/>
            <a:chExt cx="4195404" cy="3228408"/>
          </a:xfrm>
        </p:grpSpPr>
        <p:pic>
          <p:nvPicPr>
            <p:cNvPr id="23" name="Picture 22"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29343" t="29387"/>
            <a:stretch/>
          </p:blipFill>
          <p:spPr>
            <a:xfrm>
              <a:off x="5436793" y="1270061"/>
              <a:ext cx="3230439" cy="3228408"/>
            </a:xfrm>
            <a:prstGeom prst="rect">
              <a:avLst/>
            </a:prstGeom>
          </p:spPr>
        </p:pic>
        <p:sp>
          <p:nvSpPr>
            <p:cNvPr id="24" name="TextBox 23"/>
            <p:cNvSpPr txBox="1"/>
            <p:nvPr/>
          </p:nvSpPr>
          <p:spPr>
            <a:xfrm>
              <a:off x="4471828" y="2696676"/>
              <a:ext cx="964965" cy="369332"/>
            </a:xfrm>
            <a:prstGeom prst="rect">
              <a:avLst/>
            </a:prstGeom>
            <a:noFill/>
          </p:spPr>
          <p:txBody>
            <a:bodyPr wrap="none" rtlCol="0">
              <a:spAutoFit/>
            </a:bodyPr>
            <a:lstStyle/>
            <a:p>
              <a:r>
                <a:rPr lang="en-US" dirty="0" smtClean="0"/>
                <a:t>1.5 - 4 H</a:t>
              </a:r>
              <a:endParaRPr lang="en-US" dirty="0"/>
            </a:p>
          </p:txBody>
        </p:sp>
      </p:grpSp>
      <p:grpSp>
        <p:nvGrpSpPr>
          <p:cNvPr id="25" name="Group 24"/>
          <p:cNvGrpSpPr/>
          <p:nvPr/>
        </p:nvGrpSpPr>
        <p:grpSpPr>
          <a:xfrm>
            <a:off x="106519" y="3380472"/>
            <a:ext cx="4208357" cy="3208306"/>
            <a:chOff x="714323" y="1290163"/>
            <a:chExt cx="4208357" cy="3208306"/>
          </a:xfrm>
        </p:grpSpPr>
        <p:pic>
          <p:nvPicPr>
            <p:cNvPr id="26" name="Picture 25" descr="analysis_8_pairwise_by_timepoint_2_lab.png"/>
            <p:cNvPicPr>
              <a:picLocks noChangeAspect="1"/>
            </p:cNvPicPr>
            <p:nvPr/>
          </p:nvPicPr>
          <p:blipFill rotWithShape="1">
            <a:blip r:embed="rId6">
              <a:extLst>
                <a:ext uri="{28A0092B-C50C-407E-A947-70E740481C1C}">
                  <a14:useLocalDpi xmlns:a14="http://schemas.microsoft.com/office/drawing/2010/main" val="0"/>
                </a:ext>
              </a:extLst>
            </a:blip>
            <a:srcRect l="29060" t="29827"/>
            <a:stretch/>
          </p:blipFill>
          <p:spPr>
            <a:xfrm>
              <a:off x="1679288" y="1290163"/>
              <a:ext cx="3243392" cy="3208306"/>
            </a:xfrm>
            <a:prstGeom prst="rect">
              <a:avLst/>
            </a:prstGeom>
          </p:spPr>
        </p:pic>
        <p:sp>
          <p:nvSpPr>
            <p:cNvPr id="27" name="TextBox 26"/>
            <p:cNvSpPr txBox="1"/>
            <p:nvPr/>
          </p:nvSpPr>
          <p:spPr>
            <a:xfrm>
              <a:off x="714323" y="2696676"/>
              <a:ext cx="964965" cy="369332"/>
            </a:xfrm>
            <a:prstGeom prst="rect">
              <a:avLst/>
            </a:prstGeom>
            <a:noFill/>
          </p:spPr>
          <p:txBody>
            <a:bodyPr wrap="none" rtlCol="0">
              <a:spAutoFit/>
            </a:bodyPr>
            <a:lstStyle/>
            <a:p>
              <a:r>
                <a:rPr lang="en-US" dirty="0" smtClean="0"/>
                <a:t>4 - 6.5 H</a:t>
              </a:r>
            </a:p>
          </p:txBody>
        </p:sp>
      </p:grpSp>
      <p:grpSp>
        <p:nvGrpSpPr>
          <p:cNvPr id="28" name="Group 27"/>
          <p:cNvGrpSpPr/>
          <p:nvPr/>
        </p:nvGrpSpPr>
        <p:grpSpPr>
          <a:xfrm>
            <a:off x="111480" y="3352987"/>
            <a:ext cx="4203396" cy="3235791"/>
            <a:chOff x="1233397" y="4352605"/>
            <a:chExt cx="4203396" cy="3235791"/>
          </a:xfrm>
        </p:grpSpPr>
        <p:pic>
          <p:nvPicPr>
            <p:cNvPr id="29" name="Picture 28"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29168" t="29226"/>
            <a:stretch/>
          </p:blipFill>
          <p:spPr>
            <a:xfrm>
              <a:off x="2198362" y="4352605"/>
              <a:ext cx="3238431" cy="3235791"/>
            </a:xfrm>
            <a:prstGeom prst="rect">
              <a:avLst/>
            </a:prstGeom>
          </p:spPr>
        </p:pic>
        <p:sp>
          <p:nvSpPr>
            <p:cNvPr id="30" name="TextBox 29"/>
            <p:cNvSpPr txBox="1"/>
            <p:nvPr/>
          </p:nvSpPr>
          <p:spPr>
            <a:xfrm>
              <a:off x="1233397" y="5781425"/>
              <a:ext cx="964965" cy="369332"/>
            </a:xfrm>
            <a:prstGeom prst="rect">
              <a:avLst/>
            </a:prstGeom>
            <a:noFill/>
          </p:spPr>
          <p:txBody>
            <a:bodyPr wrap="none" rtlCol="0">
              <a:spAutoFit/>
            </a:bodyPr>
            <a:lstStyle/>
            <a:p>
              <a:r>
                <a:rPr lang="en-US" dirty="0" smtClean="0"/>
                <a:t>6.5 - 9 H</a:t>
              </a:r>
            </a:p>
          </p:txBody>
        </p:sp>
      </p:grpSp>
      <p:pic>
        <p:nvPicPr>
          <p:cNvPr id="31" name="Picture 30"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29680" t="6110" r="5781" b="90451"/>
          <a:stretch/>
        </p:blipFill>
        <p:spPr>
          <a:xfrm>
            <a:off x="1099855" y="3195742"/>
            <a:ext cx="2950703" cy="157245"/>
          </a:xfrm>
          <a:prstGeom prst="rect">
            <a:avLst/>
          </a:prstGeom>
        </p:spPr>
      </p:pic>
      <p:pic>
        <p:nvPicPr>
          <p:cNvPr id="32" name="Picture 31"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8150" t="6087" r="71280" b="88541"/>
          <a:stretch/>
        </p:blipFill>
        <p:spPr>
          <a:xfrm>
            <a:off x="6250833" y="2022059"/>
            <a:ext cx="940462" cy="245534"/>
          </a:xfrm>
          <a:prstGeom prst="rect">
            <a:avLst/>
          </a:prstGeom>
        </p:spPr>
      </p:pic>
      <p:grpSp>
        <p:nvGrpSpPr>
          <p:cNvPr id="33" name="Group 32"/>
          <p:cNvGrpSpPr/>
          <p:nvPr/>
        </p:nvGrpSpPr>
        <p:grpSpPr>
          <a:xfrm>
            <a:off x="4867530" y="2162790"/>
            <a:ext cx="2340699" cy="3234766"/>
            <a:chOff x="4219799" y="2738567"/>
            <a:chExt cx="2340699" cy="3234766"/>
          </a:xfrm>
        </p:grpSpPr>
        <p:pic>
          <p:nvPicPr>
            <p:cNvPr id="34" name="Picture 33"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t="29248" r="69910"/>
            <a:stretch/>
          </p:blipFill>
          <p:spPr>
            <a:xfrm>
              <a:off x="5184764" y="2738567"/>
              <a:ext cx="1375734" cy="3234766"/>
            </a:xfrm>
            <a:prstGeom prst="rect">
              <a:avLst/>
            </a:prstGeom>
          </p:spPr>
        </p:pic>
        <p:sp>
          <p:nvSpPr>
            <p:cNvPr id="35" name="TextBox 34"/>
            <p:cNvSpPr txBox="1"/>
            <p:nvPr/>
          </p:nvSpPr>
          <p:spPr>
            <a:xfrm>
              <a:off x="4219799" y="4088561"/>
              <a:ext cx="964965" cy="369332"/>
            </a:xfrm>
            <a:prstGeom prst="rect">
              <a:avLst/>
            </a:prstGeom>
            <a:noFill/>
          </p:spPr>
          <p:txBody>
            <a:bodyPr wrap="none" rtlCol="0">
              <a:spAutoFit/>
            </a:bodyPr>
            <a:lstStyle/>
            <a:p>
              <a:r>
                <a:rPr lang="en-US" dirty="0" smtClean="0"/>
                <a:t>1.5 - 4 H</a:t>
              </a:r>
              <a:endParaRPr lang="en-US" dirty="0"/>
            </a:p>
          </p:txBody>
        </p:sp>
      </p:grpSp>
      <p:grpSp>
        <p:nvGrpSpPr>
          <p:cNvPr id="36" name="Group 35"/>
          <p:cNvGrpSpPr/>
          <p:nvPr/>
        </p:nvGrpSpPr>
        <p:grpSpPr>
          <a:xfrm>
            <a:off x="4867530" y="2162791"/>
            <a:ext cx="2340699" cy="3234765"/>
            <a:chOff x="1760046" y="2738569"/>
            <a:chExt cx="2340699" cy="3234765"/>
          </a:xfrm>
        </p:grpSpPr>
        <p:pic>
          <p:nvPicPr>
            <p:cNvPr id="37" name="Picture 36" descr="analysis_8_pairwise_by_timepoint_2_lab.png"/>
            <p:cNvPicPr>
              <a:picLocks noChangeAspect="1"/>
            </p:cNvPicPr>
            <p:nvPr/>
          </p:nvPicPr>
          <p:blipFill rotWithShape="1">
            <a:blip r:embed="rId6">
              <a:extLst>
                <a:ext uri="{28A0092B-C50C-407E-A947-70E740481C1C}">
                  <a14:useLocalDpi xmlns:a14="http://schemas.microsoft.com/office/drawing/2010/main" val="0"/>
                </a:ext>
              </a:extLst>
            </a:blip>
            <a:srcRect t="29248" r="69910"/>
            <a:stretch/>
          </p:blipFill>
          <p:spPr>
            <a:xfrm>
              <a:off x="2725011" y="2738569"/>
              <a:ext cx="1375734" cy="3234765"/>
            </a:xfrm>
            <a:prstGeom prst="rect">
              <a:avLst/>
            </a:prstGeom>
          </p:spPr>
        </p:pic>
        <p:sp>
          <p:nvSpPr>
            <p:cNvPr id="38" name="TextBox 37"/>
            <p:cNvSpPr txBox="1"/>
            <p:nvPr/>
          </p:nvSpPr>
          <p:spPr>
            <a:xfrm>
              <a:off x="1760046" y="4088561"/>
              <a:ext cx="964965" cy="369332"/>
            </a:xfrm>
            <a:prstGeom prst="rect">
              <a:avLst/>
            </a:prstGeom>
            <a:noFill/>
          </p:spPr>
          <p:txBody>
            <a:bodyPr wrap="none" rtlCol="0">
              <a:spAutoFit/>
            </a:bodyPr>
            <a:lstStyle/>
            <a:p>
              <a:r>
                <a:rPr lang="en-US" dirty="0" smtClean="0"/>
                <a:t>4 - 6.5 H</a:t>
              </a:r>
            </a:p>
          </p:txBody>
        </p:sp>
      </p:grpSp>
      <p:pic>
        <p:nvPicPr>
          <p:cNvPr id="39" name="Picture 38"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93881" t="29676" r="2207" b="7235"/>
          <a:stretch/>
        </p:blipFill>
        <p:spPr>
          <a:xfrm>
            <a:off x="7208229" y="2179725"/>
            <a:ext cx="178856" cy="2884432"/>
          </a:xfrm>
          <a:prstGeom prst="rect">
            <a:avLst/>
          </a:prstGeom>
        </p:spPr>
      </p:pic>
      <p:grpSp>
        <p:nvGrpSpPr>
          <p:cNvPr id="40" name="Group 39"/>
          <p:cNvGrpSpPr/>
          <p:nvPr/>
        </p:nvGrpSpPr>
        <p:grpSpPr>
          <a:xfrm>
            <a:off x="4867530" y="2162791"/>
            <a:ext cx="2340699" cy="3234765"/>
            <a:chOff x="384312" y="2471178"/>
            <a:chExt cx="2340699" cy="3234765"/>
          </a:xfrm>
        </p:grpSpPr>
        <p:sp>
          <p:nvSpPr>
            <p:cNvPr id="41" name="TextBox 40"/>
            <p:cNvSpPr txBox="1"/>
            <p:nvPr/>
          </p:nvSpPr>
          <p:spPr>
            <a:xfrm>
              <a:off x="384312" y="3821170"/>
              <a:ext cx="964965" cy="369332"/>
            </a:xfrm>
            <a:prstGeom prst="rect">
              <a:avLst/>
            </a:prstGeom>
            <a:noFill/>
          </p:spPr>
          <p:txBody>
            <a:bodyPr wrap="none" rtlCol="0">
              <a:spAutoFit/>
            </a:bodyPr>
            <a:lstStyle/>
            <a:p>
              <a:r>
                <a:rPr lang="en-US" dirty="0" smtClean="0"/>
                <a:t>6.5 - 9 H</a:t>
              </a:r>
              <a:endParaRPr lang="en-US" dirty="0"/>
            </a:p>
          </p:txBody>
        </p:sp>
        <p:pic>
          <p:nvPicPr>
            <p:cNvPr id="42" name="Picture 41"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t="29248" r="70488"/>
            <a:stretch/>
          </p:blipFill>
          <p:spPr>
            <a:xfrm>
              <a:off x="1375734" y="2471178"/>
              <a:ext cx="1349277" cy="3234765"/>
            </a:xfrm>
            <a:prstGeom prst="rect">
              <a:avLst/>
            </a:prstGeom>
          </p:spPr>
        </p:pic>
      </p:grpSp>
    </p:spTree>
    <p:extLst>
      <p:ext uri="{BB962C8B-B14F-4D97-AF65-F5344CB8AC3E}">
        <p14:creationId xmlns:p14="http://schemas.microsoft.com/office/powerpoint/2010/main" val="1616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3-03 at 12.16.4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66" y="2018405"/>
            <a:ext cx="8297395" cy="2988896"/>
          </a:xfrm>
          <a:prstGeom prst="rect">
            <a:avLst/>
          </a:prstGeom>
        </p:spPr>
      </p:pic>
    </p:spTree>
    <p:extLst>
      <p:ext uri="{BB962C8B-B14F-4D97-AF65-F5344CB8AC3E}">
        <p14:creationId xmlns:p14="http://schemas.microsoft.com/office/powerpoint/2010/main" val="2060487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suggests </a:t>
            </a:r>
            <a:r>
              <a:rPr lang="en-US" dirty="0" err="1" smtClean="0"/>
              <a:t>Gro</a:t>
            </a:r>
            <a:r>
              <a:rPr lang="en-US" dirty="0" smtClean="0"/>
              <a:t> is a dedicated repressor in Drosophila</a:t>
            </a:r>
            <a:endParaRPr lang="en-US" dirty="0"/>
          </a:p>
        </p:txBody>
      </p:sp>
      <p:pic>
        <p:nvPicPr>
          <p:cNvPr id="3" name="Picture 2"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27774" t="26120" b="11711"/>
          <a:stretch/>
        </p:blipFill>
        <p:spPr>
          <a:xfrm>
            <a:off x="5383881" y="2940711"/>
            <a:ext cx="3760119" cy="3236549"/>
          </a:xfrm>
          <a:prstGeom prst="rect">
            <a:avLst/>
          </a:prstGeom>
        </p:spPr>
      </p:pic>
      <p:pic>
        <p:nvPicPr>
          <p:cNvPr id="4" name="Picture 3" descr="heatmap_40.png"/>
          <p:cNvPicPr>
            <a:picLocks noChangeAspect="1"/>
          </p:cNvPicPr>
          <p:nvPr/>
        </p:nvPicPr>
        <p:blipFill rotWithShape="1">
          <a:blip r:embed="rId4">
            <a:extLst>
              <a:ext uri="{28A0092B-C50C-407E-A947-70E740481C1C}">
                <a14:useLocalDpi xmlns:a14="http://schemas.microsoft.com/office/drawing/2010/main" val="0"/>
              </a:ext>
            </a:extLst>
          </a:blip>
          <a:srcRect l="26849" t="26120" r="11741" b="11711"/>
          <a:stretch/>
        </p:blipFill>
        <p:spPr>
          <a:xfrm>
            <a:off x="457200" y="2940711"/>
            <a:ext cx="3292115" cy="3236549"/>
          </a:xfrm>
          <a:prstGeom prst="rect">
            <a:avLst/>
          </a:prstGeom>
        </p:spPr>
      </p:pic>
      <p:pic>
        <p:nvPicPr>
          <p:cNvPr id="5" name="Picture 4"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132282" y="2329303"/>
            <a:ext cx="4205317" cy="604729"/>
          </a:xfrm>
          <a:prstGeom prst="rect">
            <a:avLst/>
          </a:prstGeom>
        </p:spPr>
      </p:pic>
      <p:sp>
        <p:nvSpPr>
          <p:cNvPr id="14" name="TextBox 13"/>
          <p:cNvSpPr txBox="1"/>
          <p:nvPr/>
        </p:nvSpPr>
        <p:spPr>
          <a:xfrm>
            <a:off x="1587385" y="1742504"/>
            <a:ext cx="1063249" cy="369332"/>
          </a:xfrm>
          <a:prstGeom prst="rect">
            <a:avLst/>
          </a:prstGeom>
          <a:noFill/>
        </p:spPr>
        <p:txBody>
          <a:bodyPr wrap="none" rtlCol="0">
            <a:spAutoFit/>
          </a:bodyPr>
          <a:lstStyle/>
          <a:p>
            <a:r>
              <a:rPr lang="en-US" dirty="0" smtClean="0"/>
              <a:t>All Genes</a:t>
            </a:r>
            <a:endParaRPr lang="en-US" dirty="0"/>
          </a:p>
        </p:txBody>
      </p:sp>
      <p:pic>
        <p:nvPicPr>
          <p:cNvPr id="21" name="Picture 20" descr="Screen Shot 2015-03-03 at 2.41.36 PM.png"/>
          <p:cNvPicPr>
            <a:picLocks noChangeAspect="1"/>
          </p:cNvPicPr>
          <p:nvPr/>
        </p:nvPicPr>
        <p:blipFill rotWithShape="1">
          <a:blip r:embed="rId5">
            <a:extLst>
              <a:ext uri="{28A0092B-C50C-407E-A947-70E740481C1C}">
                <a14:useLocalDpi xmlns:a14="http://schemas.microsoft.com/office/drawing/2010/main" val="0"/>
              </a:ext>
            </a:extLst>
          </a:blip>
          <a:srcRect b="36430"/>
          <a:stretch/>
        </p:blipFill>
        <p:spPr>
          <a:xfrm>
            <a:off x="3453675" y="6177261"/>
            <a:ext cx="2079103" cy="363272"/>
          </a:xfrm>
          <a:prstGeom prst="rect">
            <a:avLst/>
          </a:prstGeom>
        </p:spPr>
      </p:pic>
      <p:pic>
        <p:nvPicPr>
          <p:cNvPr id="22" name="Picture 21"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4925076" y="2329303"/>
            <a:ext cx="4205317" cy="604729"/>
          </a:xfrm>
          <a:prstGeom prst="rect">
            <a:avLst/>
          </a:prstGeom>
        </p:spPr>
      </p:pic>
      <p:sp>
        <p:nvSpPr>
          <p:cNvPr id="23" name="TextBox 22"/>
          <p:cNvSpPr txBox="1"/>
          <p:nvPr/>
        </p:nvSpPr>
        <p:spPr>
          <a:xfrm>
            <a:off x="5482976" y="1427554"/>
            <a:ext cx="2672940" cy="923330"/>
          </a:xfrm>
          <a:prstGeom prst="rect">
            <a:avLst/>
          </a:prstGeom>
          <a:noFill/>
        </p:spPr>
        <p:txBody>
          <a:bodyPr wrap="square" rtlCol="0">
            <a:spAutoFit/>
          </a:bodyPr>
          <a:lstStyle/>
          <a:p>
            <a:pPr algn="ctr"/>
            <a:r>
              <a:rPr lang="en-US" dirty="0" smtClean="0"/>
              <a:t>Genes with altered expression in </a:t>
            </a:r>
            <a:r>
              <a:rPr lang="en-US" dirty="0" err="1" smtClean="0"/>
              <a:t>LoF</a:t>
            </a:r>
            <a:r>
              <a:rPr lang="en-US" dirty="0" smtClean="0"/>
              <a:t> and overexpression</a:t>
            </a:r>
            <a:endParaRPr lang="en-US" dirty="0"/>
          </a:p>
        </p:txBody>
      </p:sp>
    </p:spTree>
    <p:extLst>
      <p:ext uri="{BB962C8B-B14F-4D97-AF65-F5344CB8AC3E}">
        <p14:creationId xmlns:p14="http://schemas.microsoft.com/office/powerpoint/2010/main" val="1991578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Putative Groucho target genes are enriched for developmentally-regulated TFs</a:t>
            </a:r>
            <a:endParaRPr lang="en-US" sz="3200" dirty="0"/>
          </a:p>
        </p:txBody>
      </p:sp>
      <p:pic>
        <p:nvPicPr>
          <p:cNvPr id="7" name="Picture 6" descr="go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7" y="1659695"/>
            <a:ext cx="7116777" cy="4534154"/>
          </a:xfrm>
          <a:prstGeom prst="rect">
            <a:avLst/>
          </a:prstGeom>
        </p:spPr>
      </p:pic>
    </p:spTree>
    <p:extLst>
      <p:ext uri="{BB962C8B-B14F-4D97-AF65-F5344CB8AC3E}">
        <p14:creationId xmlns:p14="http://schemas.microsoft.com/office/powerpoint/2010/main" val="4080489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Nascent-</a:t>
            </a:r>
            <a:r>
              <a:rPr lang="en-US" sz="2800" dirty="0" err="1" smtClean="0"/>
              <a:t>seq</a:t>
            </a:r>
            <a:r>
              <a:rPr lang="en-US" sz="2800" dirty="0" smtClean="0"/>
              <a:t> provides a more accurate measurement of transcription rates in dynamic systems</a:t>
            </a:r>
            <a:endParaRPr lang="en-US" sz="2800" dirty="0"/>
          </a:p>
        </p:txBody>
      </p:sp>
      <p:pic>
        <p:nvPicPr>
          <p:cNvPr id="3" name="Picture 2" descr="Screen Shot 2015-03-03 at 12.2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81" y="1799424"/>
            <a:ext cx="6088284" cy="2622216"/>
          </a:xfrm>
          <a:prstGeom prst="rect">
            <a:avLst/>
          </a:prstGeom>
        </p:spPr>
      </p:pic>
      <p:pic>
        <p:nvPicPr>
          <p:cNvPr id="4" name="Picture 3" descr="Screen Shot 2015-03-03 at 12.23.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11" y="4421640"/>
            <a:ext cx="6366076" cy="1394549"/>
          </a:xfrm>
          <a:prstGeom prst="rect">
            <a:avLst/>
          </a:prstGeom>
        </p:spPr>
      </p:pic>
    </p:spTree>
    <p:extLst>
      <p:ext uri="{BB962C8B-B14F-4D97-AF65-F5344CB8AC3E}">
        <p14:creationId xmlns:p14="http://schemas.microsoft.com/office/powerpoint/2010/main" val="1088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Nascent-</a:t>
            </a:r>
            <a:r>
              <a:rPr lang="en-US" sz="3200" dirty="0" err="1" smtClean="0"/>
              <a:t>seq</a:t>
            </a:r>
            <a:r>
              <a:rPr lang="en-US" sz="3200" dirty="0" smtClean="0"/>
              <a:t> </a:t>
            </a:r>
            <a:r>
              <a:rPr lang="en-US" sz="3200" dirty="0" smtClean="0"/>
              <a:t>reveals </a:t>
            </a:r>
            <a:r>
              <a:rPr lang="en-US" sz="3200" dirty="0" smtClean="0"/>
              <a:t>differences in mRNA abundance and transcription rates</a:t>
            </a:r>
            <a:endParaRPr lang="en-US" sz="3200" dirty="0"/>
          </a:p>
        </p:txBody>
      </p:sp>
      <p:pic>
        <p:nvPicPr>
          <p:cNvPr id="3" name="Picture 2" descr="rnasesq - 2 - Replicate similarity PC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08" y="1786845"/>
            <a:ext cx="4331094" cy="4331094"/>
          </a:xfrm>
          <a:prstGeom prst="rect">
            <a:avLst/>
          </a:prstGeom>
        </p:spPr>
      </p:pic>
      <p:pic>
        <p:nvPicPr>
          <p:cNvPr id="5" name="Picture 4" descr="nascent - 1B - Replicate similarity PCA.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807" y="1786845"/>
            <a:ext cx="4331094" cy="4331094"/>
          </a:xfrm>
          <a:prstGeom prst="rect">
            <a:avLst/>
          </a:prstGeom>
        </p:spPr>
      </p:pic>
      <p:pic>
        <p:nvPicPr>
          <p:cNvPr id="6" name="Picture 5" descr="nasc_vs_rna_tp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6959" y="1989129"/>
            <a:ext cx="4026020" cy="4026020"/>
          </a:xfrm>
          <a:prstGeom prst="rect">
            <a:avLst/>
          </a:prstGeom>
        </p:spPr>
      </p:pic>
      <p:sp>
        <p:nvSpPr>
          <p:cNvPr id="9" name="TextBox 8"/>
          <p:cNvSpPr txBox="1"/>
          <p:nvPr/>
        </p:nvSpPr>
        <p:spPr>
          <a:xfrm>
            <a:off x="5424782" y="1629016"/>
            <a:ext cx="3262018" cy="369332"/>
          </a:xfrm>
          <a:prstGeom prst="rect">
            <a:avLst/>
          </a:prstGeom>
          <a:noFill/>
        </p:spPr>
        <p:txBody>
          <a:bodyPr wrap="none" rtlCol="0">
            <a:spAutoFit/>
          </a:bodyPr>
          <a:lstStyle/>
          <a:p>
            <a:r>
              <a:rPr lang="en-US" dirty="0" smtClean="0"/>
              <a:t>Expression level (log normalized)</a:t>
            </a:r>
            <a:endParaRPr lang="en-US" dirty="0"/>
          </a:p>
        </p:txBody>
      </p:sp>
    </p:spTree>
    <p:extLst>
      <p:ext uri="{BB962C8B-B14F-4D97-AF65-F5344CB8AC3E}">
        <p14:creationId xmlns:p14="http://schemas.microsoft.com/office/powerpoint/2010/main" val="36605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Establishing a timeline of Groucho activity in early embryonic development</a:t>
            </a:r>
          </a:p>
          <a:p>
            <a:endParaRPr lang="en-US" dirty="0" smtClean="0"/>
          </a:p>
          <a:p>
            <a:r>
              <a:rPr lang="en-US" dirty="0" smtClean="0"/>
              <a:t>Investigating the dynamics of Groucho occupancy</a:t>
            </a:r>
          </a:p>
          <a:p>
            <a:endParaRPr lang="en-US" dirty="0" smtClean="0">
              <a:solidFill>
                <a:schemeClr val="bg1">
                  <a:lumMod val="75000"/>
                </a:schemeClr>
              </a:solidFill>
            </a:endParaRPr>
          </a:p>
        </p:txBody>
      </p:sp>
    </p:spTree>
    <p:extLst>
      <p:ext uri="{BB962C8B-B14F-4D97-AF65-F5344CB8AC3E}">
        <p14:creationId xmlns:p14="http://schemas.microsoft.com/office/powerpoint/2010/main" val="1246754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recruitment is more dynamic during early developmental stages</a:t>
            </a:r>
            <a:endParaRPr lang="en-US" dirty="0"/>
          </a:p>
        </p:txBody>
      </p:sp>
      <p:pic>
        <p:nvPicPr>
          <p:cNvPr id="3" name="Picture 2" descr="chip - 3A - Overlapping peak Venn.pdf"/>
          <p:cNvPicPr>
            <a:picLocks noChangeAspect="1"/>
          </p:cNvPicPr>
          <p:nvPr/>
        </p:nvPicPr>
        <p:blipFill rotWithShape="1">
          <a:blip r:embed="rId3">
            <a:extLst>
              <a:ext uri="{28A0092B-C50C-407E-A947-70E740481C1C}">
                <a14:useLocalDpi xmlns:a14="http://schemas.microsoft.com/office/drawing/2010/main" val="0"/>
              </a:ext>
            </a:extLst>
          </a:blip>
          <a:srcRect b="13423"/>
          <a:stretch/>
        </p:blipFill>
        <p:spPr>
          <a:xfrm>
            <a:off x="543753" y="1406635"/>
            <a:ext cx="3219881" cy="2787682"/>
          </a:xfrm>
          <a:prstGeom prst="rect">
            <a:avLst/>
          </a:prstGeom>
        </p:spPr>
      </p:pic>
      <p:pic>
        <p:nvPicPr>
          <p:cNvPr id="6" name="Picture 5" descr="Screen Shot 2015-02-24 at 10.55.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1" y="4790407"/>
            <a:ext cx="2108200" cy="1244600"/>
          </a:xfrm>
          <a:prstGeom prst="rect">
            <a:avLst/>
          </a:prstGeom>
        </p:spPr>
      </p:pic>
      <p:pic>
        <p:nvPicPr>
          <p:cNvPr id="7" name="Picture 6" descr="Screen Shot 2015-02-24 at 11.00.35 PM.png"/>
          <p:cNvPicPr>
            <a:picLocks noChangeAspect="1"/>
          </p:cNvPicPr>
          <p:nvPr/>
        </p:nvPicPr>
        <p:blipFill rotWithShape="1">
          <a:blip r:embed="rId5">
            <a:extLst>
              <a:ext uri="{28A0092B-C50C-407E-A947-70E740481C1C}">
                <a14:useLocalDpi xmlns:a14="http://schemas.microsoft.com/office/drawing/2010/main" val="0"/>
              </a:ext>
            </a:extLst>
          </a:blip>
          <a:srcRect l="18431" t="1487" r="24928"/>
          <a:stretch/>
        </p:blipFill>
        <p:spPr>
          <a:xfrm>
            <a:off x="4394603" y="1905000"/>
            <a:ext cx="4647439" cy="4251085"/>
          </a:xfrm>
          <a:prstGeom prst="rect">
            <a:avLst/>
          </a:prstGeom>
        </p:spPr>
      </p:pic>
      <p:sp>
        <p:nvSpPr>
          <p:cNvPr id="8" name="Rectangle 7"/>
          <p:cNvSpPr/>
          <p:nvPr/>
        </p:nvSpPr>
        <p:spPr>
          <a:xfrm rot="16200000">
            <a:off x="3619701" y="2247699"/>
            <a:ext cx="1117600"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cxnSp>
        <p:nvCxnSpPr>
          <p:cNvPr id="12" name="Straight Connector 11"/>
          <p:cNvCxnSpPr/>
          <p:nvPr/>
        </p:nvCxnSpPr>
        <p:spPr>
          <a:xfrm>
            <a:off x="3962400" y="3022599"/>
            <a:ext cx="5079642"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962400" y="4106260"/>
            <a:ext cx="5121656"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962400" y="5193914"/>
            <a:ext cx="518160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p:cNvSpPr/>
          <p:nvPr/>
        </p:nvSpPr>
        <p:spPr>
          <a:xfrm rot="16200000">
            <a:off x="3651652" y="3333356"/>
            <a:ext cx="1053713"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1" name="Rectangle 20"/>
          <p:cNvSpPr/>
          <p:nvPr/>
        </p:nvSpPr>
        <p:spPr>
          <a:xfrm rot="16200000">
            <a:off x="3619707" y="4419013"/>
            <a:ext cx="1117600"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4" name="Rectangle 3"/>
          <p:cNvSpPr/>
          <p:nvPr/>
        </p:nvSpPr>
        <p:spPr>
          <a:xfrm>
            <a:off x="698252"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76901"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52328" y="4057772"/>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65451" y="1720334"/>
            <a:ext cx="964965" cy="369332"/>
          </a:xfrm>
          <a:prstGeom prst="rect">
            <a:avLst/>
          </a:prstGeom>
          <a:noFill/>
        </p:spPr>
        <p:txBody>
          <a:bodyPr wrap="none" rtlCol="0">
            <a:spAutoFit/>
          </a:bodyPr>
          <a:lstStyle/>
          <a:p>
            <a:r>
              <a:rPr lang="en-US" dirty="0" smtClean="0"/>
              <a:t>1.5 - 4 H</a:t>
            </a:r>
            <a:endParaRPr lang="en-US" dirty="0"/>
          </a:p>
        </p:txBody>
      </p:sp>
      <p:sp>
        <p:nvSpPr>
          <p:cNvPr id="17" name="TextBox 16"/>
          <p:cNvSpPr txBox="1"/>
          <p:nvPr/>
        </p:nvSpPr>
        <p:spPr>
          <a:xfrm>
            <a:off x="1730918" y="1503402"/>
            <a:ext cx="964965" cy="369332"/>
          </a:xfrm>
          <a:prstGeom prst="rect">
            <a:avLst/>
          </a:prstGeom>
          <a:noFill/>
        </p:spPr>
        <p:txBody>
          <a:bodyPr wrap="none" rtlCol="0">
            <a:spAutoFit/>
          </a:bodyPr>
          <a:lstStyle/>
          <a:p>
            <a:r>
              <a:rPr lang="en-US" dirty="0" smtClean="0"/>
              <a:t>4 - 6.5 H</a:t>
            </a:r>
            <a:endParaRPr lang="en-US" dirty="0"/>
          </a:p>
        </p:txBody>
      </p:sp>
      <p:sp>
        <p:nvSpPr>
          <p:cNvPr id="18" name="TextBox 17"/>
          <p:cNvSpPr txBox="1"/>
          <p:nvPr/>
        </p:nvSpPr>
        <p:spPr>
          <a:xfrm>
            <a:off x="328637" y="1720334"/>
            <a:ext cx="964965" cy="369332"/>
          </a:xfrm>
          <a:prstGeom prst="rect">
            <a:avLst/>
          </a:prstGeom>
          <a:noFill/>
        </p:spPr>
        <p:txBody>
          <a:bodyPr wrap="none" rtlCol="0">
            <a:spAutoFit/>
          </a:bodyPr>
          <a:lstStyle/>
          <a:p>
            <a:r>
              <a:rPr lang="en-US" dirty="0" smtClean="0"/>
              <a:t>6.5 - 9 H</a:t>
            </a:r>
            <a:endParaRPr lang="en-US" dirty="0"/>
          </a:p>
        </p:txBody>
      </p:sp>
    </p:spTree>
    <p:extLst>
      <p:ext uri="{BB962C8B-B14F-4D97-AF65-F5344CB8AC3E}">
        <p14:creationId xmlns:p14="http://schemas.microsoft.com/office/powerpoint/2010/main" val="683333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t>Investigating the dynamics of Groucho occupancy</a:t>
            </a:r>
          </a:p>
          <a:p>
            <a:endParaRPr lang="en-US" dirty="0" smtClean="0"/>
          </a:p>
        </p:txBody>
      </p:sp>
    </p:spTree>
    <p:extLst>
      <p:ext uri="{BB962C8B-B14F-4D97-AF65-F5344CB8AC3E}">
        <p14:creationId xmlns:p14="http://schemas.microsoft.com/office/powerpoint/2010/main" val="3713966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8" name="Rectangle 7"/>
          <p:cNvSpPr/>
          <p:nvPr/>
        </p:nvSpPr>
        <p:spPr>
          <a:xfrm>
            <a:off x="889001" y="18897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11" name="Rectangle 10"/>
          <p:cNvSpPr/>
          <p:nvPr/>
        </p:nvSpPr>
        <p:spPr>
          <a:xfrm>
            <a:off x="886299" y="23940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12" name="Rectangle 11"/>
          <p:cNvSpPr/>
          <p:nvPr/>
        </p:nvSpPr>
        <p:spPr>
          <a:xfrm>
            <a:off x="889001" y="28982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pic>
        <p:nvPicPr>
          <p:cNvPr id="17" name="Picture 16" descr="hkb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6273" y="1327485"/>
            <a:ext cx="6282087" cy="2709333"/>
          </a:xfrm>
          <a:prstGeom prst="rect">
            <a:avLst/>
          </a:prstGeom>
        </p:spPr>
      </p:pic>
      <p:sp>
        <p:nvSpPr>
          <p:cNvPr id="18" name="Rectangle 17"/>
          <p:cNvSpPr/>
          <p:nvPr/>
        </p:nvSpPr>
        <p:spPr>
          <a:xfrm>
            <a:off x="886299" y="13855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1" name="Rectangle 20"/>
          <p:cNvSpPr/>
          <p:nvPr/>
        </p:nvSpPr>
        <p:spPr>
          <a:xfrm>
            <a:off x="5867400" y="3812402"/>
            <a:ext cx="355600" cy="211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22" name="Picture 21" descr="ind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3" y="4148667"/>
            <a:ext cx="6282086" cy="2709333"/>
          </a:xfrm>
          <a:prstGeom prst="rect">
            <a:avLst/>
          </a:prstGeom>
        </p:spPr>
      </p:pic>
      <p:sp>
        <p:nvSpPr>
          <p:cNvPr id="23" name="TextBox 22"/>
          <p:cNvSpPr txBox="1"/>
          <p:nvPr/>
        </p:nvSpPr>
        <p:spPr>
          <a:xfrm>
            <a:off x="4882528" y="6469665"/>
            <a:ext cx="381685" cy="276999"/>
          </a:xfrm>
          <a:prstGeom prst="rect">
            <a:avLst/>
          </a:prstGeom>
          <a:noFill/>
        </p:spPr>
        <p:txBody>
          <a:bodyPr wrap="none" rtlCol="0">
            <a:spAutoFit/>
          </a:bodyPr>
          <a:lstStyle/>
          <a:p>
            <a:r>
              <a:rPr lang="en-US" sz="1200" dirty="0" err="1" smtClean="0"/>
              <a:t>ind</a:t>
            </a:r>
            <a:endParaRPr lang="en-US" sz="1200" dirty="0"/>
          </a:p>
        </p:txBody>
      </p:sp>
      <p:sp>
        <p:nvSpPr>
          <p:cNvPr id="7" name="TextBox 6"/>
          <p:cNvSpPr txBox="1"/>
          <p:nvPr/>
        </p:nvSpPr>
        <p:spPr>
          <a:xfrm>
            <a:off x="5056050" y="3815434"/>
            <a:ext cx="416325" cy="276999"/>
          </a:xfrm>
          <a:prstGeom prst="rect">
            <a:avLst/>
          </a:prstGeom>
          <a:noFill/>
        </p:spPr>
        <p:txBody>
          <a:bodyPr wrap="none" rtlCol="0">
            <a:spAutoFit/>
          </a:bodyPr>
          <a:lstStyle/>
          <a:p>
            <a:r>
              <a:rPr lang="en-US" sz="1200" dirty="0" err="1" smtClean="0"/>
              <a:t>hkb</a:t>
            </a:r>
            <a:endParaRPr lang="en-US" sz="1200" dirty="0"/>
          </a:p>
        </p:txBody>
      </p:sp>
      <p:sp>
        <p:nvSpPr>
          <p:cNvPr id="24" name="Rectangle 23"/>
          <p:cNvSpPr/>
          <p:nvPr/>
        </p:nvSpPr>
        <p:spPr>
          <a:xfrm>
            <a:off x="883597" y="47091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25" name="Rectangle 24"/>
          <p:cNvSpPr/>
          <p:nvPr/>
        </p:nvSpPr>
        <p:spPr>
          <a:xfrm>
            <a:off x="880895" y="52134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6" name="Rectangle 25"/>
          <p:cNvSpPr/>
          <p:nvPr/>
        </p:nvSpPr>
        <p:spPr>
          <a:xfrm>
            <a:off x="883597" y="57176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27" name="Rectangle 26"/>
          <p:cNvSpPr/>
          <p:nvPr/>
        </p:nvSpPr>
        <p:spPr>
          <a:xfrm>
            <a:off x="880895" y="42049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8" name="TextBox 27"/>
          <p:cNvSpPr txBox="1"/>
          <p:nvPr/>
        </p:nvSpPr>
        <p:spPr>
          <a:xfrm>
            <a:off x="1510052" y="3390487"/>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29" name="TextBox 28"/>
          <p:cNvSpPr txBox="1"/>
          <p:nvPr/>
        </p:nvSpPr>
        <p:spPr>
          <a:xfrm>
            <a:off x="1456994" y="6173229"/>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Tree>
    <p:extLst>
      <p:ext uri="{BB962C8B-B14F-4D97-AF65-F5344CB8AC3E}">
        <p14:creationId xmlns:p14="http://schemas.microsoft.com/office/powerpoint/2010/main" val="3012901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ll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73" y="2567154"/>
            <a:ext cx="6281928" cy="2709265"/>
          </a:xfrm>
          <a:prstGeom prst="rect">
            <a:avLst/>
          </a:prstGeom>
        </p:spPr>
      </p:pic>
      <p:sp>
        <p:nvSpPr>
          <p:cNvPr id="4" name="Rectangle 3"/>
          <p:cNvSpPr/>
          <p:nvPr/>
        </p:nvSpPr>
        <p:spPr>
          <a:xfrm>
            <a:off x="889001" y="3092050"/>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5" name="Rectangle 4"/>
          <p:cNvSpPr/>
          <p:nvPr/>
        </p:nvSpPr>
        <p:spPr>
          <a:xfrm>
            <a:off x="886299" y="3596284"/>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6" name="Rectangle 5"/>
          <p:cNvSpPr/>
          <p:nvPr/>
        </p:nvSpPr>
        <p:spPr>
          <a:xfrm>
            <a:off x="889001" y="4100518"/>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7" name="Rectangle 6"/>
          <p:cNvSpPr/>
          <p:nvPr/>
        </p:nvSpPr>
        <p:spPr>
          <a:xfrm>
            <a:off x="886299" y="2587816"/>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8" name="TextBox 7"/>
          <p:cNvSpPr txBox="1"/>
          <p:nvPr/>
        </p:nvSpPr>
        <p:spPr>
          <a:xfrm>
            <a:off x="4902201" y="5063066"/>
            <a:ext cx="306845" cy="276999"/>
          </a:xfrm>
          <a:prstGeom prst="rect">
            <a:avLst/>
          </a:prstGeom>
          <a:noFill/>
        </p:spPr>
        <p:txBody>
          <a:bodyPr wrap="none" rtlCol="0">
            <a:spAutoFit/>
          </a:bodyPr>
          <a:lstStyle/>
          <a:p>
            <a:r>
              <a:rPr lang="en-US" sz="1200" dirty="0" err="1" smtClean="0"/>
              <a:t>tll</a:t>
            </a:r>
            <a:endParaRPr lang="en-US" sz="1200" dirty="0"/>
          </a:p>
        </p:txBody>
      </p:sp>
      <p:sp>
        <p:nvSpPr>
          <p:cNvPr id="9" name="Title 1"/>
          <p:cNvSpPr>
            <a:spLocks noGrp="1"/>
          </p:cNvSpPr>
          <p:nvPr>
            <p:ph type="title"/>
          </p:nvPr>
        </p:nvSpPr>
        <p:spPr>
          <a:xfrm>
            <a:off x="457200" y="274638"/>
            <a:ext cx="8229600" cy="1143000"/>
          </a:xfrm>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Tree>
    <p:extLst>
      <p:ext uri="{BB962C8B-B14F-4D97-AF65-F5344CB8AC3E}">
        <p14:creationId xmlns:p14="http://schemas.microsoft.com/office/powerpoint/2010/main" val="2180502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localizes to TSS with a higher frequency than expected</a:t>
            </a:r>
            <a:endParaRPr lang="en-US" sz="3200" dirty="0"/>
          </a:p>
        </p:txBody>
      </p:sp>
      <p:pic>
        <p:nvPicPr>
          <p:cNvPr id="3" name="Picture 2" descr="chip - 7A - Groucho TSS dens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16099"/>
            <a:ext cx="3972859" cy="3972859"/>
          </a:xfrm>
          <a:prstGeom prst="rect">
            <a:avLst/>
          </a:prstGeom>
        </p:spPr>
      </p:pic>
      <p:pic>
        <p:nvPicPr>
          <p:cNvPr id="4" name="Picture 3" descr="chip - 7B - Grouch TSS heatmap.png"/>
          <p:cNvPicPr>
            <a:picLocks noChangeAspect="1"/>
          </p:cNvPicPr>
          <p:nvPr/>
        </p:nvPicPr>
        <p:blipFill rotWithShape="1">
          <a:blip r:embed="rId4">
            <a:extLst>
              <a:ext uri="{28A0092B-C50C-407E-A947-70E740481C1C}">
                <a14:useLocalDpi xmlns:a14="http://schemas.microsoft.com/office/drawing/2010/main" val="0"/>
              </a:ext>
            </a:extLst>
          </a:blip>
          <a:srcRect r="21909"/>
          <a:stretch/>
        </p:blipFill>
        <p:spPr>
          <a:xfrm>
            <a:off x="4495801" y="1752600"/>
            <a:ext cx="3251200" cy="4163359"/>
          </a:xfrm>
          <a:prstGeom prst="rect">
            <a:avLst/>
          </a:prstGeom>
        </p:spPr>
      </p:pic>
    </p:spTree>
    <p:extLst>
      <p:ext uri="{BB962C8B-B14F-4D97-AF65-F5344CB8AC3E}">
        <p14:creationId xmlns:p14="http://schemas.microsoft.com/office/powerpoint/2010/main" val="20309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spreading is not an obligate feature of repression</a:t>
            </a:r>
            <a:endParaRPr lang="en-US" dirty="0"/>
          </a:p>
        </p:txBody>
      </p:sp>
      <p:pic>
        <p:nvPicPr>
          <p:cNvPr id="3" name="Picture 2"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t="6473" r="23730"/>
          <a:stretch/>
        </p:blipFill>
        <p:spPr>
          <a:xfrm>
            <a:off x="457200" y="2198383"/>
            <a:ext cx="3139508" cy="3849838"/>
          </a:xfrm>
          <a:prstGeom prst="rect">
            <a:avLst/>
          </a:prstGeom>
        </p:spPr>
      </p:pic>
      <p:pic>
        <p:nvPicPr>
          <p:cNvPr id="5" name="Picture 4" descr="chip - 4B - Nearest feature piechart.pdf"/>
          <p:cNvPicPr>
            <a:picLocks noChangeAspect="1"/>
          </p:cNvPicPr>
          <p:nvPr/>
        </p:nvPicPr>
        <p:blipFill rotWithShape="1">
          <a:blip r:embed="rId4">
            <a:extLst>
              <a:ext uri="{28A0092B-C50C-407E-A947-70E740481C1C}">
                <a14:useLocalDpi xmlns:a14="http://schemas.microsoft.com/office/drawing/2010/main" val="0"/>
              </a:ext>
            </a:extLst>
          </a:blip>
          <a:srcRect t="49192"/>
          <a:stretch/>
        </p:blipFill>
        <p:spPr>
          <a:xfrm>
            <a:off x="4216400" y="2726641"/>
            <a:ext cx="4724400" cy="2400376"/>
          </a:xfrm>
          <a:prstGeom prst="rect">
            <a:avLst/>
          </a:prstGeom>
        </p:spPr>
      </p:pic>
      <p:pic>
        <p:nvPicPr>
          <p:cNvPr id="6" name="Picture 5" descr="chip - 4B - Nearest feature piechart.pdf"/>
          <p:cNvPicPr>
            <a:picLocks noChangeAspect="1"/>
          </p:cNvPicPr>
          <p:nvPr/>
        </p:nvPicPr>
        <p:blipFill rotWithShape="1">
          <a:blip r:embed="rId5">
            <a:extLst>
              <a:ext uri="{28A0092B-C50C-407E-A947-70E740481C1C}">
                <a14:useLocalDpi xmlns:a14="http://schemas.microsoft.com/office/drawing/2010/main" val="0"/>
              </a:ext>
            </a:extLst>
          </a:blip>
          <a:srcRect l="47312" t="-6272" b="59051"/>
          <a:stretch/>
        </p:blipFill>
        <p:spPr>
          <a:xfrm>
            <a:off x="5291667" y="1082938"/>
            <a:ext cx="2489200" cy="2230890"/>
          </a:xfrm>
          <a:prstGeom prst="rect">
            <a:avLst/>
          </a:prstGeom>
        </p:spPr>
      </p:pic>
      <p:pic>
        <p:nvPicPr>
          <p:cNvPr id="7" name="Picture 6"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l="12937" t="2392" r="10793" b="93628"/>
          <a:stretch/>
        </p:blipFill>
        <p:spPr>
          <a:xfrm>
            <a:off x="-449393" y="1938946"/>
            <a:ext cx="4970886" cy="259437"/>
          </a:xfrm>
          <a:prstGeom prst="rect">
            <a:avLst/>
          </a:prstGeom>
        </p:spPr>
      </p:pic>
      <p:pic>
        <p:nvPicPr>
          <p:cNvPr id="8" name="Picture 7" descr="analysis_10_binding_per_gene_histogr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6400" y="4624626"/>
            <a:ext cx="4274354" cy="2039649"/>
          </a:xfrm>
          <a:prstGeom prst="rect">
            <a:avLst/>
          </a:prstGeom>
        </p:spPr>
      </p:pic>
    </p:spTree>
    <p:extLst>
      <p:ext uri="{BB962C8B-B14F-4D97-AF65-F5344CB8AC3E}">
        <p14:creationId xmlns:p14="http://schemas.microsoft.com/office/powerpoint/2010/main" val="2818897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smtClean="0"/>
              <a:t>Groucho is most likely a dedicated repressor in Drosophila</a:t>
            </a:r>
          </a:p>
          <a:p>
            <a:r>
              <a:rPr lang="en-US" dirty="0" smtClean="0"/>
              <a:t>In embryos, mRNA abundance is largely but not completely proportional to transcription rate</a:t>
            </a:r>
          </a:p>
          <a:p>
            <a:r>
              <a:rPr lang="en-US" dirty="0" smtClean="0"/>
              <a:t>Groucho may be delivered to promoter regions by repressive elements, where it remains</a:t>
            </a:r>
          </a:p>
          <a:p>
            <a:r>
              <a:rPr lang="en-US" dirty="0" smtClean="0"/>
              <a:t>While Groucho can bind to large regions of the genome, spreading appears to be limited</a:t>
            </a:r>
            <a:endParaRPr lang="en-US" dirty="0"/>
          </a:p>
        </p:txBody>
      </p:sp>
    </p:spTree>
    <p:extLst>
      <p:ext uri="{BB962C8B-B14F-4D97-AF65-F5344CB8AC3E}">
        <p14:creationId xmlns:p14="http://schemas.microsoft.com/office/powerpoint/2010/main" val="23448553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p:txBody>
          <a:bodyPr>
            <a:normAutofit/>
          </a:bodyPr>
          <a:lstStyle/>
          <a:p>
            <a:r>
              <a:rPr lang="en-US" sz="2400" dirty="0" smtClean="0"/>
              <a:t>Courey Lab</a:t>
            </a:r>
          </a:p>
          <a:p>
            <a:pPr lvl="1"/>
            <a:r>
              <a:rPr lang="en-US" sz="2000" dirty="0" smtClean="0"/>
              <a:t>Dr. Al Courey *</a:t>
            </a:r>
          </a:p>
          <a:p>
            <a:pPr lvl="1"/>
            <a:r>
              <a:rPr lang="en-US" sz="2000" dirty="0" err="1"/>
              <a:t>Wiam</a:t>
            </a:r>
            <a:r>
              <a:rPr lang="en-US" sz="2000" dirty="0"/>
              <a:t> </a:t>
            </a:r>
            <a:r>
              <a:rPr lang="en-US" sz="2000" dirty="0" err="1"/>
              <a:t>Turki-</a:t>
            </a:r>
            <a:r>
              <a:rPr lang="en-US" sz="2000" dirty="0" err="1" smtClean="0"/>
              <a:t>Judeh</a:t>
            </a:r>
            <a:r>
              <a:rPr lang="en-US" sz="2000" dirty="0" smtClean="0"/>
              <a:t> *</a:t>
            </a:r>
            <a:endParaRPr lang="en-US" sz="2000" dirty="0"/>
          </a:p>
          <a:p>
            <a:pPr lvl="1"/>
            <a:r>
              <a:rPr lang="en-US" sz="2000" dirty="0"/>
              <a:t>Mitchell </a:t>
            </a:r>
            <a:r>
              <a:rPr lang="en-US" sz="2000" dirty="0" smtClean="0"/>
              <a:t>Kim *</a:t>
            </a:r>
            <a:endParaRPr lang="en-US" sz="2000" dirty="0"/>
          </a:p>
          <a:p>
            <a:pPr lvl="1"/>
            <a:r>
              <a:rPr lang="en-US" sz="2000" dirty="0"/>
              <a:t>Kenny </a:t>
            </a:r>
            <a:r>
              <a:rPr lang="en-US" sz="2000" dirty="0" smtClean="0"/>
              <a:t>Chen *</a:t>
            </a:r>
          </a:p>
          <a:p>
            <a:pPr lvl="1"/>
            <a:r>
              <a:rPr lang="en-US" sz="2000" dirty="0"/>
              <a:t>Pak </a:t>
            </a:r>
            <a:r>
              <a:rPr lang="en-US" sz="2000" dirty="0" err="1"/>
              <a:t>Kwong</a:t>
            </a:r>
            <a:endParaRPr lang="en-US" sz="2000" dirty="0"/>
          </a:p>
          <a:p>
            <a:pPr lvl="1"/>
            <a:r>
              <a:rPr lang="en-US" sz="2000" dirty="0"/>
              <a:t>Joseph Cao</a:t>
            </a:r>
          </a:p>
          <a:p>
            <a:r>
              <a:rPr lang="en-US" sz="2400" dirty="0" smtClean="0"/>
              <a:t>Collaborators</a:t>
            </a:r>
          </a:p>
          <a:p>
            <a:pPr lvl="1"/>
            <a:r>
              <a:rPr lang="en-US" sz="2000" dirty="0" smtClean="0"/>
              <a:t>Sean Gallaher (Merchant Lab)</a:t>
            </a:r>
          </a:p>
          <a:p>
            <a:pPr lvl="1"/>
            <a:r>
              <a:rPr lang="en-US" sz="2000" dirty="0" smtClean="0"/>
              <a:t>Kelvin Zhang (</a:t>
            </a:r>
            <a:r>
              <a:rPr lang="en-US" sz="2000" dirty="0" err="1" smtClean="0"/>
              <a:t>Zipursky</a:t>
            </a:r>
            <a:r>
              <a:rPr lang="en-US" sz="2000" dirty="0" smtClean="0"/>
              <a:t> Lab)</a:t>
            </a:r>
          </a:p>
        </p:txBody>
      </p:sp>
      <p:sp>
        <p:nvSpPr>
          <p:cNvPr id="4" name="Content Placeholder 3"/>
          <p:cNvSpPr>
            <a:spLocks noGrp="1"/>
          </p:cNvSpPr>
          <p:nvPr>
            <p:ph sz="half" idx="2"/>
          </p:nvPr>
        </p:nvSpPr>
        <p:spPr/>
        <p:txBody>
          <a:bodyPr>
            <a:normAutofit/>
          </a:bodyPr>
          <a:lstStyle/>
          <a:p>
            <a:r>
              <a:rPr lang="en-US" sz="2400" dirty="0" smtClean="0"/>
              <a:t>Committee</a:t>
            </a:r>
          </a:p>
          <a:p>
            <a:pPr lvl="1"/>
            <a:r>
              <a:rPr lang="en-US" sz="2000" dirty="0" smtClean="0"/>
              <a:t>Dr. James Bowie</a:t>
            </a:r>
          </a:p>
          <a:p>
            <a:pPr lvl="1"/>
            <a:r>
              <a:rPr lang="en-US" sz="2000" dirty="0" smtClean="0"/>
              <a:t>Dr. Mike Carey</a:t>
            </a:r>
          </a:p>
          <a:p>
            <a:pPr lvl="1"/>
            <a:r>
              <a:rPr lang="en-US" sz="2000" dirty="0" smtClean="0"/>
              <a:t>Dr. Cathy Clarke</a:t>
            </a:r>
          </a:p>
          <a:p>
            <a:pPr lvl="1"/>
            <a:r>
              <a:rPr lang="en-US" sz="2000" dirty="0" smtClean="0"/>
              <a:t>Dr. Volker Hartenstein</a:t>
            </a:r>
          </a:p>
          <a:p>
            <a:pPr lvl="1"/>
            <a:endParaRPr lang="en-US" dirty="0"/>
          </a:p>
        </p:txBody>
      </p:sp>
    </p:spTree>
    <p:extLst>
      <p:ext uri="{BB962C8B-B14F-4D97-AF65-F5344CB8AC3E}">
        <p14:creationId xmlns:p14="http://schemas.microsoft.com/office/powerpoint/2010/main" val="4063435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Genes with adjacent Groucho binding sites are enriched for putative </a:t>
            </a:r>
            <a:r>
              <a:rPr lang="en-US" sz="2800" dirty="0" err="1" smtClean="0"/>
              <a:t>Gro</a:t>
            </a:r>
            <a:r>
              <a:rPr lang="en-US" sz="2800" dirty="0" smtClean="0"/>
              <a:t> repressed genes</a:t>
            </a:r>
            <a:endParaRPr lang="en-US" sz="2800" dirty="0"/>
          </a:p>
        </p:txBody>
      </p:sp>
      <p:pic>
        <p:nvPicPr>
          <p:cNvPr id="7" name="Picture 6" descr="new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304" y="1417638"/>
            <a:ext cx="4129002" cy="4820610"/>
          </a:xfrm>
          <a:prstGeom prst="rect">
            <a:avLst/>
          </a:prstGeom>
        </p:spPr>
      </p:pic>
      <p:sp>
        <p:nvSpPr>
          <p:cNvPr id="8" name="TextBox 7"/>
          <p:cNvSpPr txBox="1"/>
          <p:nvPr/>
        </p:nvSpPr>
        <p:spPr>
          <a:xfrm>
            <a:off x="6680246" y="5940182"/>
            <a:ext cx="1738051" cy="369332"/>
          </a:xfrm>
          <a:prstGeom prst="rect">
            <a:avLst/>
          </a:prstGeom>
          <a:noFill/>
        </p:spPr>
        <p:txBody>
          <a:bodyPr wrap="none" rtlCol="0">
            <a:spAutoFit/>
          </a:bodyPr>
          <a:lstStyle/>
          <a:p>
            <a:r>
              <a:rPr lang="en-US" i="1" dirty="0" smtClean="0"/>
              <a:t>* p-value &lt; 0.01</a:t>
            </a:r>
          </a:p>
        </p:txBody>
      </p:sp>
    </p:spTree>
    <p:extLst>
      <p:ext uri="{BB962C8B-B14F-4D97-AF65-F5344CB8AC3E}">
        <p14:creationId xmlns:p14="http://schemas.microsoft.com/office/powerpoint/2010/main" val="75892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Groucho binding regions are enriched for Zelda sequence motifs</a:t>
            </a:r>
            <a:endParaRPr lang="en-US" dirty="0"/>
          </a:p>
        </p:txBody>
      </p:sp>
      <p:pic>
        <p:nvPicPr>
          <p:cNvPr id="3" name="Picture 2" descr="Screen Shot 2015-02-25 at 9.3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0" y="2190750"/>
            <a:ext cx="2527300" cy="1435100"/>
          </a:xfrm>
          <a:prstGeom prst="rect">
            <a:avLst/>
          </a:prstGeom>
        </p:spPr>
      </p:pic>
      <p:pic>
        <p:nvPicPr>
          <p:cNvPr id="4" name="Picture 3" descr="Screen Shot 2015-02-25 at 9.3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96" y="2425700"/>
            <a:ext cx="4931453" cy="1987550"/>
          </a:xfrm>
          <a:prstGeom prst="rect">
            <a:avLst/>
          </a:prstGeom>
        </p:spPr>
      </p:pic>
      <p:sp>
        <p:nvSpPr>
          <p:cNvPr id="5" name="TextBox 4"/>
          <p:cNvSpPr txBox="1"/>
          <p:nvPr/>
        </p:nvSpPr>
        <p:spPr>
          <a:xfrm>
            <a:off x="1473200" y="3759200"/>
            <a:ext cx="535648" cy="369332"/>
          </a:xfrm>
          <a:prstGeom prst="rect">
            <a:avLst/>
          </a:prstGeom>
          <a:noFill/>
        </p:spPr>
        <p:txBody>
          <a:bodyPr wrap="none" rtlCol="0">
            <a:spAutoFit/>
          </a:bodyPr>
          <a:lstStyle/>
          <a:p>
            <a:r>
              <a:rPr lang="en-US" dirty="0" smtClean="0"/>
              <a:t>189</a:t>
            </a:r>
            <a:endParaRPr lang="en-US" dirty="0"/>
          </a:p>
        </p:txBody>
      </p:sp>
      <p:sp>
        <p:nvSpPr>
          <p:cNvPr id="6" name="TextBox 5"/>
          <p:cNvSpPr txBox="1"/>
          <p:nvPr/>
        </p:nvSpPr>
        <p:spPr>
          <a:xfrm>
            <a:off x="6121400" y="4711700"/>
            <a:ext cx="2495144" cy="369332"/>
          </a:xfrm>
          <a:prstGeom prst="rect">
            <a:avLst/>
          </a:prstGeom>
          <a:noFill/>
        </p:spPr>
        <p:txBody>
          <a:bodyPr wrap="none" rtlCol="0">
            <a:spAutoFit/>
          </a:bodyPr>
          <a:lstStyle/>
          <a:p>
            <a:r>
              <a:rPr lang="en-US" i="1" dirty="0" smtClean="0"/>
              <a:t>From Chopra et al, 2009</a:t>
            </a:r>
            <a:endParaRPr lang="en-US" i="1" dirty="0"/>
          </a:p>
        </p:txBody>
      </p:sp>
      <p:sp>
        <p:nvSpPr>
          <p:cNvPr id="7" name="TextBox 6"/>
          <p:cNvSpPr txBox="1"/>
          <p:nvPr/>
        </p:nvSpPr>
        <p:spPr>
          <a:xfrm>
            <a:off x="1206500" y="5410200"/>
            <a:ext cx="291629"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40510314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2"/>
          <p:cNvGrpSpPr/>
          <p:nvPr/>
        </p:nvGrpSpPr>
        <p:grpSpPr>
          <a:xfrm>
            <a:off x="4114800" y="1685703"/>
            <a:ext cx="4572000" cy="4819096"/>
            <a:chOff x="4114800" y="1685703"/>
            <a:chExt cx="4572000" cy="4819096"/>
          </a:xfrm>
        </p:grpSpPr>
        <p:pic>
          <p:nvPicPr>
            <p:cNvPr id="4" name="Picture 3"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5" name="TextBox 4"/>
            <p:cNvSpPr txBox="1"/>
            <p:nvPr/>
          </p:nvSpPr>
          <p:spPr>
            <a:xfrm>
              <a:off x="6019195" y="1685703"/>
              <a:ext cx="1069524" cy="369332"/>
            </a:xfrm>
            <a:prstGeom prst="rect">
              <a:avLst/>
            </a:prstGeom>
            <a:solidFill>
              <a:schemeClr val="bg1"/>
            </a:solidFill>
          </p:spPr>
          <p:txBody>
            <a:bodyPr wrap="none" rtlCol="0">
              <a:spAutoFit/>
            </a:bodyPr>
            <a:lstStyle/>
            <a:p>
              <a:r>
                <a:rPr lang="en-US" dirty="0" smtClean="0"/>
                <a:t>1.5 – 4 </a:t>
              </a:r>
              <a:r>
                <a:rPr lang="en-US" dirty="0" err="1" smtClean="0"/>
                <a:t>hr</a:t>
              </a:r>
              <a:endParaRPr lang="en-US" dirty="0"/>
            </a:p>
          </p:txBody>
        </p:sp>
      </p:grpSp>
      <p:grpSp>
        <p:nvGrpSpPr>
          <p:cNvPr id="6" name="Group 5"/>
          <p:cNvGrpSpPr/>
          <p:nvPr/>
        </p:nvGrpSpPr>
        <p:grpSpPr>
          <a:xfrm>
            <a:off x="4114800" y="1685703"/>
            <a:ext cx="4572000" cy="4819096"/>
            <a:chOff x="4114800" y="1685703"/>
            <a:chExt cx="4572000" cy="4819096"/>
          </a:xfrm>
        </p:grpSpPr>
        <p:pic>
          <p:nvPicPr>
            <p:cNvPr id="7" name="Picture 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8" name="TextBox 7"/>
            <p:cNvSpPr txBox="1"/>
            <p:nvPr/>
          </p:nvSpPr>
          <p:spPr>
            <a:xfrm>
              <a:off x="6019195" y="1685703"/>
              <a:ext cx="1069524" cy="369332"/>
            </a:xfrm>
            <a:prstGeom prst="rect">
              <a:avLst/>
            </a:prstGeom>
            <a:solidFill>
              <a:schemeClr val="bg1"/>
            </a:solidFill>
          </p:spPr>
          <p:txBody>
            <a:bodyPr wrap="none" rtlCol="0">
              <a:spAutoFit/>
            </a:bodyPr>
            <a:lstStyle/>
            <a:p>
              <a:r>
                <a:rPr lang="en-US" dirty="0" smtClean="0"/>
                <a:t>4 – 6.5 </a:t>
              </a:r>
              <a:r>
                <a:rPr lang="en-US" dirty="0" err="1" smtClean="0"/>
                <a:t>hr</a:t>
              </a:r>
              <a:endParaRPr lang="en-US" dirty="0"/>
            </a:p>
          </p:txBody>
        </p:sp>
      </p:grpSp>
      <p:grpSp>
        <p:nvGrpSpPr>
          <p:cNvPr id="9" name="Group 8"/>
          <p:cNvGrpSpPr/>
          <p:nvPr/>
        </p:nvGrpSpPr>
        <p:grpSpPr>
          <a:xfrm>
            <a:off x="4114800" y="1685703"/>
            <a:ext cx="4572000" cy="4819096"/>
            <a:chOff x="4114800" y="1685703"/>
            <a:chExt cx="4572000" cy="4819096"/>
          </a:xfrm>
        </p:grpSpPr>
        <p:pic>
          <p:nvPicPr>
            <p:cNvPr id="10" name="Picture 9"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11" name="TextBox 10"/>
            <p:cNvSpPr txBox="1"/>
            <p:nvPr/>
          </p:nvSpPr>
          <p:spPr>
            <a:xfrm>
              <a:off x="6019195" y="1685703"/>
              <a:ext cx="1069524" cy="369332"/>
            </a:xfrm>
            <a:prstGeom prst="rect">
              <a:avLst/>
            </a:prstGeom>
            <a:solidFill>
              <a:srgbClr val="FFFFFF"/>
            </a:solidFill>
          </p:spPr>
          <p:txBody>
            <a:bodyPr wrap="none" rtlCol="0">
              <a:spAutoFit/>
            </a:bodyPr>
            <a:lstStyle/>
            <a:p>
              <a:r>
                <a:rPr lang="en-US" dirty="0" smtClean="0"/>
                <a:t>6.5 – 9 </a:t>
              </a:r>
              <a:r>
                <a:rPr lang="en-US" dirty="0" err="1" smtClean="0"/>
                <a:t>hr</a:t>
              </a:r>
              <a:endParaRPr lang="en-US" dirty="0"/>
            </a:p>
          </p:txBody>
        </p:sp>
      </p:grpSp>
    </p:spTree>
    <p:extLst>
      <p:ext uri="{BB962C8B-B14F-4D97-AF65-F5344CB8AC3E}">
        <p14:creationId xmlns:p14="http://schemas.microsoft.com/office/powerpoint/2010/main" val="134543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2199122"/>
            <a:ext cx="1828800" cy="1828800"/>
          </a:xfrm>
          <a:prstGeom prst="rect">
            <a:avLst/>
          </a:prstGeom>
        </p:spPr>
      </p:pic>
      <p:pic>
        <p:nvPicPr>
          <p:cNvPr id="10" name="Picture 9" descr="UU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200" y="3720443"/>
            <a:ext cx="1828800" cy="1828800"/>
          </a:xfrm>
          <a:prstGeom prst="rect">
            <a:avLst/>
          </a:prstGeom>
        </p:spPr>
      </p:pic>
      <p:pic>
        <p:nvPicPr>
          <p:cNvPr id="7" name="Picture 6" descr="D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467" y="1638669"/>
            <a:ext cx="1828800" cy="1828800"/>
          </a:xfrm>
          <a:prstGeom prst="rect">
            <a:avLst/>
          </a:prstGeom>
        </p:spPr>
      </p:pic>
      <p:pic>
        <p:nvPicPr>
          <p:cNvPr id="8" name="Picture 7" descr="-D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467" y="2931390"/>
            <a:ext cx="1828800" cy="1828800"/>
          </a:xfrm>
          <a:prstGeom prst="rect">
            <a:avLst/>
          </a:prstGeom>
        </p:spPr>
      </p:pic>
      <p:sp>
        <p:nvSpPr>
          <p:cNvPr id="2" name="Title 1"/>
          <p:cNvSpPr>
            <a:spLocks noGrp="1"/>
          </p:cNvSpPr>
          <p:nvPr>
            <p:ph type="title"/>
          </p:nvPr>
        </p:nvSpPr>
        <p:spPr>
          <a:xfrm>
            <a:off x="410676" y="-10193"/>
            <a:ext cx="8229600" cy="1143000"/>
          </a:xfrm>
        </p:spPr>
        <p:txBody>
          <a:bodyPr>
            <a:normAutofit/>
          </a:bodyPr>
          <a:lstStyle/>
          <a:p>
            <a:r>
              <a:rPr lang="en-US" sz="2800" dirty="0" smtClean="0"/>
              <a:t>Clustering of </a:t>
            </a:r>
            <a:r>
              <a:rPr lang="en-US" sz="2800" dirty="0" err="1" smtClean="0"/>
              <a:t>misregulated</a:t>
            </a:r>
            <a:r>
              <a:rPr lang="en-US" sz="2800" dirty="0" smtClean="0"/>
              <a:t> genes reveals multiple regulatory paradigms</a:t>
            </a:r>
            <a:endParaRPr lang="en-US" sz="2800" dirty="0"/>
          </a:p>
        </p:txBody>
      </p:sp>
      <p:pic>
        <p:nvPicPr>
          <p:cNvPr id="5" name="Picture 4" desc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1069479"/>
            <a:ext cx="1828800" cy="1828800"/>
          </a:xfrm>
          <a:prstGeom prst="rect">
            <a:avLst/>
          </a:prstGeom>
        </p:spPr>
      </p:pic>
      <p:pic>
        <p:nvPicPr>
          <p:cNvPr id="6" name="Picture 5" descr="-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2383313"/>
            <a:ext cx="1828800" cy="1828800"/>
          </a:xfrm>
          <a:prstGeom prst="rect">
            <a:avLst/>
          </a:prstGeom>
        </p:spPr>
      </p:pic>
      <p:pic>
        <p:nvPicPr>
          <p:cNvPr id="4" name="Picture 3" desc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676034"/>
            <a:ext cx="1828800" cy="1828800"/>
          </a:xfrm>
          <a:prstGeom prst="rect">
            <a:avLst/>
          </a:prstGeom>
        </p:spPr>
      </p:pic>
      <p:pic>
        <p:nvPicPr>
          <p:cNvPr id="11" name="Picture 10" descr="UU-.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1533" y="2933510"/>
            <a:ext cx="1828800" cy="1828800"/>
          </a:xfrm>
          <a:prstGeom prst="rect">
            <a:avLst/>
          </a:prstGeom>
        </p:spPr>
      </p:pic>
      <p:pic>
        <p:nvPicPr>
          <p:cNvPr id="12" name="Picture 11" descr="U--.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1476" y="2553069"/>
            <a:ext cx="1828800" cy="1828800"/>
          </a:xfrm>
          <a:prstGeom prst="rect">
            <a:avLst/>
          </a:prstGeom>
        </p:spPr>
      </p:pic>
      <p:pic>
        <p:nvPicPr>
          <p:cNvPr id="13" name="Picture 12" descr="-UU.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1533" y="4435950"/>
            <a:ext cx="1828800" cy="1828800"/>
          </a:xfrm>
          <a:prstGeom prst="rect">
            <a:avLst/>
          </a:prstGeom>
        </p:spPr>
      </p:pic>
      <p:pic>
        <p:nvPicPr>
          <p:cNvPr id="14" name="Picture 13" descr="-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11476" y="3846409"/>
            <a:ext cx="1828800" cy="1828800"/>
          </a:xfrm>
          <a:prstGeom prst="rect">
            <a:avLst/>
          </a:prstGeom>
        </p:spPr>
      </p:pic>
      <p:pic>
        <p:nvPicPr>
          <p:cNvPr id="15" name="Picture 14" descr="--U.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1476" y="5120329"/>
            <a:ext cx="1828800" cy="1828800"/>
          </a:xfrm>
          <a:prstGeom prst="rect">
            <a:avLst/>
          </a:prstGeom>
        </p:spPr>
      </p:pic>
      <p:sp>
        <p:nvSpPr>
          <p:cNvPr id="16" name="TextBox 15"/>
          <p:cNvSpPr txBox="1"/>
          <p:nvPr/>
        </p:nvSpPr>
        <p:spPr>
          <a:xfrm>
            <a:off x="2057400" y="5411806"/>
            <a:ext cx="2425700" cy="1477328"/>
          </a:xfrm>
          <a:prstGeom prst="rect">
            <a:avLst/>
          </a:prstGeom>
          <a:noFill/>
        </p:spPr>
        <p:txBody>
          <a:bodyPr wrap="square" rtlCol="0">
            <a:spAutoFit/>
          </a:bodyPr>
          <a:lstStyle/>
          <a:p>
            <a:pPr marL="285750" indent="-285750">
              <a:buFont typeface="Arial"/>
              <a:buChar char="•"/>
            </a:pPr>
            <a:r>
              <a:rPr lang="en-US" dirty="0" smtClean="0"/>
              <a:t>H2BK5ac</a:t>
            </a:r>
          </a:p>
          <a:p>
            <a:pPr marL="285750" indent="-285750">
              <a:buFont typeface="Arial"/>
              <a:buChar char="•"/>
            </a:pPr>
            <a:r>
              <a:rPr lang="en-US" dirty="0" smtClean="0"/>
              <a:t>H4K8ac</a:t>
            </a:r>
          </a:p>
          <a:p>
            <a:pPr marL="285750" indent="-285750">
              <a:buFont typeface="Arial"/>
              <a:buChar char="•"/>
            </a:pPr>
            <a:r>
              <a:rPr lang="en-US" dirty="0" smtClean="0"/>
              <a:t>H3K27ac</a:t>
            </a:r>
          </a:p>
          <a:p>
            <a:pPr marL="285750" indent="-285750">
              <a:buFont typeface="Arial"/>
              <a:buChar char="•"/>
            </a:pPr>
            <a:r>
              <a:rPr lang="en-US" dirty="0" smtClean="0"/>
              <a:t>H3K18ac</a:t>
            </a:r>
          </a:p>
          <a:p>
            <a:pPr marL="285750" indent="-285750">
              <a:buFont typeface="Arial"/>
              <a:buChar char="•"/>
            </a:pPr>
            <a:endParaRPr lang="en-US" dirty="0"/>
          </a:p>
        </p:txBody>
      </p:sp>
      <p:sp>
        <p:nvSpPr>
          <p:cNvPr id="17" name="TextBox 16"/>
          <p:cNvSpPr txBox="1"/>
          <p:nvPr/>
        </p:nvSpPr>
        <p:spPr>
          <a:xfrm>
            <a:off x="5575300" y="1638669"/>
            <a:ext cx="1492716" cy="369332"/>
          </a:xfrm>
          <a:prstGeom prst="rect">
            <a:avLst/>
          </a:prstGeom>
          <a:noFill/>
        </p:spPr>
        <p:txBody>
          <a:bodyPr wrap="none" rtlCol="0">
            <a:spAutoFit/>
          </a:bodyPr>
          <a:lstStyle/>
          <a:p>
            <a:pPr marL="285750" indent="-285750">
              <a:buFont typeface="Arial"/>
              <a:buChar char="•"/>
            </a:pPr>
            <a:r>
              <a:rPr lang="en-US" dirty="0" smtClean="0"/>
              <a:t>H3K27me3</a:t>
            </a:r>
          </a:p>
        </p:txBody>
      </p:sp>
      <p:cxnSp>
        <p:nvCxnSpPr>
          <p:cNvPr id="19" name="Straight Arrow Connector 18"/>
          <p:cNvCxnSpPr/>
          <p:nvPr/>
        </p:nvCxnSpPr>
        <p:spPr>
          <a:xfrm flipV="1">
            <a:off x="4559300" y="1828800"/>
            <a:ext cx="1016000" cy="279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615267" y="5411806"/>
            <a:ext cx="690033" cy="519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615429" y="2968989"/>
            <a:ext cx="1748533" cy="369332"/>
          </a:xfrm>
          <a:prstGeom prst="rect">
            <a:avLst/>
          </a:prstGeom>
          <a:noFill/>
        </p:spPr>
        <p:txBody>
          <a:bodyPr wrap="none" rtlCol="0">
            <a:spAutoFit/>
          </a:bodyPr>
          <a:lstStyle/>
          <a:p>
            <a:r>
              <a:rPr lang="en-US" dirty="0" smtClean="0"/>
              <a:t>log</a:t>
            </a:r>
            <a:r>
              <a:rPr lang="en-US" baseline="-25000" dirty="0" smtClean="0"/>
              <a:t>2</a:t>
            </a:r>
            <a:r>
              <a:rPr lang="en-US" dirty="0" smtClean="0"/>
              <a:t> fold-change</a:t>
            </a:r>
            <a:endParaRPr lang="en-US" dirty="0"/>
          </a:p>
        </p:txBody>
      </p:sp>
    </p:spTree>
    <p:extLst>
      <p:ext uri="{BB962C8B-B14F-4D97-AF65-F5344CB8AC3E}">
        <p14:creationId xmlns:p14="http://schemas.microsoft.com/office/powerpoint/2010/main" val="21257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3148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dpp_normalized.png"/>
          <p:cNvPicPr>
            <a:picLocks noChangeAspect="1"/>
          </p:cNvPicPr>
          <p:nvPr/>
        </p:nvPicPr>
        <p:blipFill rotWithShape="1">
          <a:blip r:embed="rId2">
            <a:extLst>
              <a:ext uri="{28A0092B-C50C-407E-A947-70E740481C1C}">
                <a14:useLocalDpi xmlns:a14="http://schemas.microsoft.com/office/drawing/2010/main" val="0"/>
              </a:ext>
            </a:extLst>
          </a:blip>
          <a:srcRect t="18114"/>
          <a:stretch/>
        </p:blipFill>
        <p:spPr>
          <a:xfrm>
            <a:off x="1472257" y="3798448"/>
            <a:ext cx="5486400" cy="2695555"/>
          </a:xfrm>
          <a:prstGeom prst="rect">
            <a:avLst/>
          </a:prstGeom>
        </p:spPr>
      </p:pic>
    </p:spTree>
    <p:extLst>
      <p:ext uri="{BB962C8B-B14F-4D97-AF65-F5344CB8AC3E}">
        <p14:creationId xmlns:p14="http://schemas.microsoft.com/office/powerpoint/2010/main" val="24758523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7" name="Picture 2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8" name="Picture 27"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spTree>
    <p:extLst>
      <p:ext uri="{BB962C8B-B14F-4D97-AF65-F5344CB8AC3E}">
        <p14:creationId xmlns:p14="http://schemas.microsoft.com/office/powerpoint/2010/main" val="4525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spTree>
    <p:extLst>
      <p:ext uri="{BB962C8B-B14F-4D97-AF65-F5344CB8AC3E}">
        <p14:creationId xmlns:p14="http://schemas.microsoft.com/office/powerpoint/2010/main" val="106550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Tree>
    <p:extLst>
      <p:ext uri="{BB962C8B-B14F-4D97-AF65-F5344CB8AC3E}">
        <p14:creationId xmlns:p14="http://schemas.microsoft.com/office/powerpoint/2010/main" val="2579336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is required by many different DNA-bound repressors</a:t>
            </a:r>
            <a:endParaRPr lang="en-US" sz="3200" dirty="0"/>
          </a:p>
        </p:txBody>
      </p:sp>
      <p:pic>
        <p:nvPicPr>
          <p:cNvPr id="4" name="Picture 3" descr="Gro ro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7" y="1413256"/>
            <a:ext cx="9090473" cy="4574187"/>
          </a:xfrm>
          <a:prstGeom prst="rect">
            <a:avLst/>
          </a:prstGeom>
        </p:spPr>
      </p:pic>
      <p:sp>
        <p:nvSpPr>
          <p:cNvPr id="5" name="TextBox 4"/>
          <p:cNvSpPr txBox="1"/>
          <p:nvPr/>
        </p:nvSpPr>
        <p:spPr>
          <a:xfrm>
            <a:off x="191176" y="6335713"/>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Tree>
    <p:extLst>
      <p:ext uri="{BB962C8B-B14F-4D97-AF65-F5344CB8AC3E}">
        <p14:creationId xmlns:p14="http://schemas.microsoft.com/office/powerpoint/2010/main" val="2728689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is evidence for multiple mechanisms of </a:t>
            </a:r>
            <a:r>
              <a:rPr lang="en-US" sz="3200" dirty="0" err="1" smtClean="0"/>
              <a:t>Gro</a:t>
            </a:r>
            <a:r>
              <a:rPr lang="en-US" sz="3200" dirty="0" smtClean="0"/>
              <a:t> mediated repression</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descr="mechanism.tiff"/>
          <p:cNvPicPr>
            <a:picLocks noChangeAspect="1"/>
          </p:cNvPicPr>
          <p:nvPr/>
        </p:nvPicPr>
        <p:blipFill rotWithShape="1">
          <a:blip r:embed="rId3">
            <a:extLst>
              <a:ext uri="{28A0092B-C50C-407E-A947-70E740481C1C}">
                <a14:useLocalDpi xmlns:a14="http://schemas.microsoft.com/office/drawing/2010/main" val="0"/>
              </a:ext>
            </a:extLst>
          </a:blip>
          <a:srcRect l="4027" t="5660" r="5000"/>
          <a:stretch/>
        </p:blipFill>
        <p:spPr>
          <a:xfrm>
            <a:off x="1310918" y="1620442"/>
            <a:ext cx="6665504" cy="4793057"/>
          </a:xfrm>
          <a:prstGeom prst="rect">
            <a:avLst/>
          </a:prstGeom>
        </p:spPr>
      </p:pic>
      <p:sp>
        <p:nvSpPr>
          <p:cNvPr id="5" name="TextBox 4"/>
          <p:cNvSpPr txBox="1"/>
          <p:nvPr/>
        </p:nvSpPr>
        <p:spPr>
          <a:xfrm>
            <a:off x="1474119" y="6413499"/>
            <a:ext cx="2079178" cy="307777"/>
          </a:xfrm>
          <a:prstGeom prst="rect">
            <a:avLst/>
          </a:prstGeom>
          <a:noFill/>
        </p:spPr>
        <p:txBody>
          <a:bodyPr wrap="none" rtlCol="0">
            <a:spAutoFit/>
          </a:bodyPr>
          <a:lstStyle/>
          <a:p>
            <a:r>
              <a:rPr lang="en-US" sz="1400" i="1" dirty="0" err="1" smtClean="0">
                <a:latin typeface="Helvetica"/>
                <a:cs typeface="Helvetica"/>
              </a:rPr>
              <a:t>Seikya</a:t>
            </a:r>
            <a:r>
              <a:rPr lang="en-US" sz="1400" i="1" dirty="0" smtClean="0">
                <a:latin typeface="Helvetica"/>
                <a:cs typeface="Helvetica"/>
              </a:rPr>
              <a:t> and </a:t>
            </a:r>
            <a:r>
              <a:rPr lang="en-US" sz="1400" i="1" dirty="0" err="1" smtClean="0">
                <a:latin typeface="Helvetica"/>
                <a:cs typeface="Helvetica"/>
              </a:rPr>
              <a:t>Zaret</a:t>
            </a:r>
            <a:r>
              <a:rPr lang="en-US" sz="1400" i="1" dirty="0" smtClean="0">
                <a:latin typeface="Helvetica"/>
                <a:cs typeface="Helvetica"/>
              </a:rPr>
              <a:t>, 2007</a:t>
            </a:r>
          </a:p>
        </p:txBody>
      </p:sp>
      <p:sp>
        <p:nvSpPr>
          <p:cNvPr id="6" name="Rectangle 5"/>
          <p:cNvSpPr/>
          <p:nvPr/>
        </p:nvSpPr>
        <p:spPr>
          <a:xfrm>
            <a:off x="4807857" y="1496786"/>
            <a:ext cx="3774030" cy="2013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935942" y="3699329"/>
            <a:ext cx="3774030" cy="2426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553297" y="6412010"/>
            <a:ext cx="2338664" cy="307777"/>
          </a:xfrm>
          <a:prstGeom prst="rect">
            <a:avLst/>
          </a:prstGeom>
          <a:noFill/>
        </p:spPr>
        <p:txBody>
          <a:bodyPr wrap="none" rtlCol="0">
            <a:spAutoFit/>
          </a:bodyPr>
          <a:lstStyle/>
          <a:p>
            <a:r>
              <a:rPr lang="en-US" sz="1400" i="1" dirty="0" smtClean="0">
                <a:latin typeface="Helvetica"/>
                <a:cs typeface="Helvetica"/>
              </a:rPr>
              <a:t>Zhang and Emmons, 2002</a:t>
            </a:r>
          </a:p>
        </p:txBody>
      </p:sp>
      <p:sp>
        <p:nvSpPr>
          <p:cNvPr id="10" name="TextBox 9"/>
          <p:cNvSpPr txBox="1"/>
          <p:nvPr/>
        </p:nvSpPr>
        <p:spPr>
          <a:xfrm>
            <a:off x="5891961" y="6413499"/>
            <a:ext cx="1380581" cy="307777"/>
          </a:xfrm>
          <a:prstGeom prst="rect">
            <a:avLst/>
          </a:prstGeom>
          <a:noFill/>
        </p:spPr>
        <p:txBody>
          <a:bodyPr wrap="none" rtlCol="0">
            <a:spAutoFit/>
          </a:bodyPr>
          <a:lstStyle/>
          <a:p>
            <a:r>
              <a:rPr lang="en-US" sz="1400" i="1" dirty="0" err="1" smtClean="0">
                <a:latin typeface="Helvetica"/>
                <a:cs typeface="Helvetica"/>
              </a:rPr>
              <a:t>Cai</a:t>
            </a:r>
            <a:r>
              <a:rPr lang="en-US" sz="1400" i="1" dirty="0" smtClean="0">
                <a:latin typeface="Helvetica"/>
                <a:cs typeface="Helvetica"/>
              </a:rPr>
              <a:t> et al, 2003</a:t>
            </a:r>
          </a:p>
        </p:txBody>
      </p:sp>
    </p:spTree>
    <p:extLst>
      <p:ext uri="{BB962C8B-B14F-4D97-AF65-F5344CB8AC3E}">
        <p14:creationId xmlns:p14="http://schemas.microsoft.com/office/powerpoint/2010/main" val="27715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6 at 8.3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2" y="4756478"/>
            <a:ext cx="3558419" cy="1845881"/>
          </a:xfrm>
          <a:prstGeom prst="rect">
            <a:avLst/>
          </a:prstGeom>
        </p:spPr>
      </p:pic>
      <p:sp>
        <p:nvSpPr>
          <p:cNvPr id="2" name="Title 1"/>
          <p:cNvSpPr>
            <a:spLocks noGrp="1"/>
          </p:cNvSpPr>
          <p:nvPr>
            <p:ph type="title"/>
          </p:nvPr>
        </p:nvSpPr>
        <p:spPr/>
        <p:txBody>
          <a:bodyPr>
            <a:normAutofit/>
          </a:bodyPr>
          <a:lstStyle/>
          <a:p>
            <a:r>
              <a:rPr lang="en-US" sz="3200" dirty="0" smtClean="0"/>
              <a:t>Groucho/TLE family proteins are highly conserved throughout metazoans</a:t>
            </a:r>
            <a:endParaRPr lang="en-US" sz="3200" dirty="0"/>
          </a:p>
        </p:txBody>
      </p:sp>
      <p:pic>
        <p:nvPicPr>
          <p:cNvPr id="7" name="Picture 6"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b="57781"/>
          <a:stretch/>
        </p:blipFill>
        <p:spPr>
          <a:xfrm>
            <a:off x="1228986" y="2287751"/>
            <a:ext cx="6003256" cy="1821606"/>
          </a:xfrm>
          <a:prstGeom prst="rect">
            <a:avLst/>
          </a:prstGeom>
        </p:spPr>
      </p:pic>
      <p:sp>
        <p:nvSpPr>
          <p:cNvPr id="14" name="Line Callout 2 (Border and Accent Bar) 13"/>
          <p:cNvSpPr/>
          <p:nvPr/>
        </p:nvSpPr>
        <p:spPr>
          <a:xfrm>
            <a:off x="6788699"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Repressor Interaction</a:t>
            </a:r>
            <a:endParaRPr lang="en-US" dirty="0"/>
          </a:p>
        </p:txBody>
      </p:sp>
      <p:sp>
        <p:nvSpPr>
          <p:cNvPr id="17" name="Line Callout 2 (Border and Accent Bar) 16"/>
          <p:cNvSpPr/>
          <p:nvPr/>
        </p:nvSpPr>
        <p:spPr>
          <a:xfrm flipH="1">
            <a:off x="184092"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Oligomerization</a:t>
            </a:r>
            <a:endParaRPr lang="en-US" dirty="0"/>
          </a:p>
        </p:txBody>
      </p:sp>
      <p:sp>
        <p:nvSpPr>
          <p:cNvPr id="18" name="Rectangle 17"/>
          <p:cNvSpPr/>
          <p:nvPr/>
        </p:nvSpPr>
        <p:spPr>
          <a:xfrm>
            <a:off x="3318263" y="1611237"/>
            <a:ext cx="1556716" cy="6765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Regulation</a:t>
            </a:r>
          </a:p>
          <a:p>
            <a:pPr algn="ctr"/>
            <a:r>
              <a:rPr lang="en-US" sz="1400" dirty="0" smtClean="0"/>
              <a:t>Protein interaction</a:t>
            </a:r>
            <a:endParaRPr lang="en-US" sz="1400" dirty="0"/>
          </a:p>
        </p:txBody>
      </p:sp>
      <p:pic>
        <p:nvPicPr>
          <p:cNvPr id="9" name="Picture 8"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t="42051" r="55616" b="39489"/>
          <a:stretch/>
        </p:blipFill>
        <p:spPr>
          <a:xfrm>
            <a:off x="1228986" y="4281714"/>
            <a:ext cx="2664471" cy="796471"/>
          </a:xfrm>
          <a:prstGeom prst="rect">
            <a:avLst/>
          </a:prstGeom>
        </p:spPr>
      </p:pic>
      <p:pic>
        <p:nvPicPr>
          <p:cNvPr id="6" name="Picture 5" descr="Screen Shot 2015-03-02 at 7.14.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979" y="4281714"/>
            <a:ext cx="2306579" cy="2343727"/>
          </a:xfrm>
          <a:prstGeom prst="rect">
            <a:avLst/>
          </a:prstGeom>
        </p:spPr>
      </p:pic>
    </p:spTree>
    <p:extLst>
      <p:ext uri="{BB962C8B-B14F-4D97-AF65-F5344CB8AC3E}">
        <p14:creationId xmlns:p14="http://schemas.microsoft.com/office/powerpoint/2010/main" val="65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762001" y="5045541"/>
            <a:ext cx="5791200" cy="1347561"/>
          </a:xfrm>
          <a:prstGeom prst="rect">
            <a:avLst/>
          </a:prstGeom>
          <a:noFill/>
          <a:ln>
            <a:noFill/>
          </a:ln>
        </p:spPr>
      </p:pic>
      <p:pic>
        <p:nvPicPr>
          <p:cNvPr id="6" name="Picture 5" descr="wiam_qrtpc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3800"/>
            <a:ext cx="8001000" cy="3889841"/>
          </a:xfrm>
          <a:prstGeom prst="rect">
            <a:avLst/>
          </a:prstGeom>
        </p:spPr>
      </p:pic>
      <p:sp>
        <p:nvSpPr>
          <p:cNvPr id="8" name="TextBox 7"/>
          <p:cNvSpPr txBox="1"/>
          <p:nvPr/>
        </p:nvSpPr>
        <p:spPr>
          <a:xfrm>
            <a:off x="6629400" y="5853211"/>
            <a:ext cx="2359528" cy="307777"/>
          </a:xfrm>
          <a:prstGeom prst="rect">
            <a:avLst/>
          </a:prstGeom>
          <a:noFill/>
        </p:spPr>
        <p:txBody>
          <a:bodyPr wrap="none" rtlCol="0">
            <a:spAutoFit/>
          </a:bodyPr>
          <a:lstStyle/>
          <a:p>
            <a:r>
              <a:rPr lang="en-US" sz="1400" dirty="0" err="1" smtClean="0"/>
              <a:t>Turki-Judeh</a:t>
            </a:r>
            <a:r>
              <a:rPr lang="en-US" sz="1400" dirty="0" smtClean="0"/>
              <a:t> and Courey, 2012</a:t>
            </a:r>
            <a:endParaRPr lang="en-US" sz="1400" dirty="0"/>
          </a:p>
        </p:txBody>
      </p:sp>
      <p:sp>
        <p:nvSpPr>
          <p:cNvPr id="2" name="Title 1"/>
          <p:cNvSpPr>
            <a:spLocks noGrp="1"/>
          </p:cNvSpPr>
          <p:nvPr>
            <p:ph type="title"/>
          </p:nvPr>
        </p:nvSpPr>
        <p:spPr>
          <a:xfrm>
            <a:off x="457200" y="152400"/>
            <a:ext cx="8229600" cy="1143000"/>
          </a:xfrm>
        </p:spPr>
        <p:txBody>
          <a:bodyPr>
            <a:normAutofit fontScale="90000"/>
          </a:bodyPr>
          <a:lstStyle/>
          <a:p>
            <a:r>
              <a:rPr lang="en-US" sz="3200" dirty="0" smtClean="0"/>
              <a:t>The central regions of </a:t>
            </a:r>
            <a:r>
              <a:rPr lang="en-US" sz="3200" dirty="0" err="1" smtClean="0"/>
              <a:t>Gro</a:t>
            </a:r>
            <a:r>
              <a:rPr lang="en-US" sz="3200" dirty="0"/>
              <a:t> </a:t>
            </a:r>
            <a:r>
              <a:rPr lang="en-US" sz="3200" dirty="0" smtClean="0"/>
              <a:t>have roles in repression, </a:t>
            </a:r>
            <a:r>
              <a:rPr lang="en-US" sz="3200" dirty="0" err="1" smtClean="0"/>
              <a:t>Gro</a:t>
            </a:r>
            <a:r>
              <a:rPr lang="en-US" sz="3200" dirty="0" smtClean="0"/>
              <a:t> down-regulation, and target specificity</a:t>
            </a:r>
            <a:endParaRPr lang="en-US" sz="3200" dirty="0"/>
          </a:p>
        </p:txBody>
      </p:sp>
    </p:spTree>
    <p:extLst>
      <p:ext uri="{BB962C8B-B14F-4D97-AF65-F5344CB8AC3E}">
        <p14:creationId xmlns:p14="http://schemas.microsoft.com/office/powerpoint/2010/main" val="2280851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11455</TotalTime>
  <Words>1302</Words>
  <Application>Microsoft Macintosh PowerPoint</Application>
  <PresentationFormat>On-screen Show (4:3)</PresentationFormat>
  <Paragraphs>284</Paragraphs>
  <Slides>31</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Cambria</vt:lpstr>
      <vt:lpstr>Comic Sans MS</vt:lpstr>
      <vt:lpstr>Helvetica</vt:lpstr>
      <vt:lpstr>ＭＳ Ｐゴシック</vt:lpstr>
      <vt:lpstr>Papyrus</vt:lpstr>
      <vt:lpstr>Office Theme</vt:lpstr>
      <vt:lpstr>Temporal Analysis of Groucho Mediated Gene Regulation in the Drosophila Embryo</vt:lpstr>
      <vt:lpstr>Overview</vt:lpstr>
      <vt:lpstr>Groucho (Gro)             Groucho Marx</vt:lpstr>
      <vt:lpstr>PowerPoint Presentation</vt:lpstr>
      <vt:lpstr>PowerPoint Presentation</vt:lpstr>
      <vt:lpstr>Groucho is required by many different DNA-bound repressors</vt:lpstr>
      <vt:lpstr>There is evidence for multiple mechanisms of Gro mediated repression</vt:lpstr>
      <vt:lpstr>Groucho/TLE family proteins are highly conserved throughout metazoans</vt:lpstr>
      <vt:lpstr>The central regions of Gro have roles in repression, Gro down-regulation, and target specificity</vt:lpstr>
      <vt:lpstr>Overview</vt:lpstr>
      <vt:lpstr>Genomic scale analysis will provide significant insight into Groucho’s functions in early fly development</vt:lpstr>
      <vt:lpstr>Perturbation of Groucho level results in the misregulation of hundreds of genes</vt:lpstr>
      <vt:lpstr>PowerPoint Presentation</vt:lpstr>
      <vt:lpstr>RNA-seq suggests Gro is a dedicated repressor in Drosophila</vt:lpstr>
      <vt:lpstr>Putative Groucho target genes are enriched for developmentally-regulated TFs</vt:lpstr>
      <vt:lpstr>Nascent-seq provides a more accurate measurement of transcription rates in dynamic systems</vt:lpstr>
      <vt:lpstr>Nascent-seq reveals differences in mRNA abundance and transcription rates</vt:lpstr>
      <vt:lpstr>Overview</vt:lpstr>
      <vt:lpstr>Groucho recruitment is more dynamic during early developmental stages</vt:lpstr>
      <vt:lpstr>Groucho localizes to both enhancer and TSS elements of multiple Capicua-regulated genes</vt:lpstr>
      <vt:lpstr>Groucho localizes to both enhancer and TSS elements of multiple Capicua-regulated genes</vt:lpstr>
      <vt:lpstr>Groucho localizes to TSS with a higher frequency than expected</vt:lpstr>
      <vt:lpstr>Groucho spreading is not an obligate feature of repression</vt:lpstr>
      <vt:lpstr>Summary</vt:lpstr>
      <vt:lpstr>Acknowledgements</vt:lpstr>
      <vt:lpstr>Genes with adjacent Groucho binding sites are enriched for putative Gro repressed genes</vt:lpstr>
      <vt:lpstr>Early Groucho binding regions are enriched for Zelda sequence motifs</vt:lpstr>
      <vt:lpstr>PowerPoint Presentation</vt:lpstr>
      <vt:lpstr>Clustering of misregulated genes reveals multiple regulatory paradigms</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Chambers</dc:creator>
  <cp:lastModifiedBy>Michael Chambers</cp:lastModifiedBy>
  <cp:revision>86</cp:revision>
  <dcterms:created xsi:type="dcterms:W3CDTF">2015-02-24T21:07:59Z</dcterms:created>
  <dcterms:modified xsi:type="dcterms:W3CDTF">2015-07-10T03:05:40Z</dcterms:modified>
</cp:coreProperties>
</file>